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71" r:id="rId3"/>
    <p:sldId id="257" r:id="rId4"/>
    <p:sldId id="268" r:id="rId5"/>
    <p:sldId id="269" r:id="rId6"/>
    <p:sldId id="272" r:id="rId7"/>
    <p:sldId id="259" r:id="rId8"/>
    <p:sldId id="270" r:id="rId9"/>
    <p:sldId id="260" r:id="rId10"/>
    <p:sldId id="261" r:id="rId11"/>
    <p:sldId id="262" r:id="rId12"/>
    <p:sldId id="273" r:id="rId13"/>
    <p:sldId id="274" r:id="rId14"/>
    <p:sldId id="263" r:id="rId15"/>
    <p:sldId id="265" r:id="rId16"/>
    <p:sldId id="276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4" d="100"/>
          <a:sy n="74" d="100"/>
        </p:scale>
        <p:origin x="78" y="55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54C8AFC-090F-44E9-9EB6-5B82152AE68A}" type="doc">
      <dgm:prSet loTypeId="urn:microsoft.com/office/officeart/2005/8/layout/equation2" loCatId="process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B37E137-6BA5-47C0-9207-64790C75B58F}">
      <dgm:prSet/>
      <dgm:spPr/>
      <dgm:t>
        <a:bodyPr/>
        <a:lstStyle/>
        <a:p>
          <a:pPr rtl="0"/>
          <a:r>
            <a:rPr lang="kk-KZ" dirty="0" smtClean="0"/>
            <a:t>Нақты еңбек  </a:t>
          </a:r>
          <a:endParaRPr lang="ru-RU" dirty="0"/>
        </a:p>
      </dgm:t>
    </dgm:pt>
    <dgm:pt modelId="{9A4F8EFF-A767-42FB-8474-3616C6106D7E}" type="parTrans" cxnId="{F8EBDF75-9483-4D8E-ACE4-7AB893467BE0}">
      <dgm:prSet/>
      <dgm:spPr/>
      <dgm:t>
        <a:bodyPr/>
        <a:lstStyle/>
        <a:p>
          <a:endParaRPr lang="ru-RU"/>
        </a:p>
      </dgm:t>
    </dgm:pt>
    <dgm:pt modelId="{4DE945F0-788C-4540-AC03-CD4BD6EE71D5}" type="sibTrans" cxnId="{F8EBDF75-9483-4D8E-ACE4-7AB893467BE0}">
      <dgm:prSet/>
      <dgm:spPr/>
      <dgm:t>
        <a:bodyPr/>
        <a:lstStyle/>
        <a:p>
          <a:endParaRPr lang="ru-RU"/>
        </a:p>
      </dgm:t>
    </dgm:pt>
    <dgm:pt modelId="{C605662D-C97D-4444-80FC-B0158114860F}">
      <dgm:prSet/>
      <dgm:spPr/>
      <dgm:t>
        <a:bodyPr/>
        <a:lstStyle/>
        <a:p>
          <a:r>
            <a:rPr lang="kk-KZ" smtClean="0"/>
            <a:t>абстрактылы еңбек </a:t>
          </a:r>
          <a:endParaRPr lang="ru-RU"/>
        </a:p>
      </dgm:t>
    </dgm:pt>
    <dgm:pt modelId="{40F27D58-E406-4DD7-BDB4-7346910A147B}" type="parTrans" cxnId="{2020407B-FF34-46C9-AFEA-8AEA65348013}">
      <dgm:prSet/>
      <dgm:spPr/>
      <dgm:t>
        <a:bodyPr/>
        <a:lstStyle/>
        <a:p>
          <a:endParaRPr lang="ru-RU"/>
        </a:p>
      </dgm:t>
    </dgm:pt>
    <dgm:pt modelId="{CB280C6B-F75A-4AC5-ADF7-DCF07DC9AB92}" type="sibTrans" cxnId="{2020407B-FF34-46C9-AFEA-8AEA65348013}">
      <dgm:prSet/>
      <dgm:spPr/>
      <dgm:t>
        <a:bodyPr/>
        <a:lstStyle/>
        <a:p>
          <a:endParaRPr lang="ru-RU"/>
        </a:p>
      </dgm:t>
    </dgm:pt>
    <dgm:pt modelId="{0F185C01-72DA-4436-B71F-EF970D2198AC}">
      <dgm:prSet/>
      <dgm:spPr/>
      <dgm:t>
        <a:bodyPr/>
        <a:lstStyle/>
        <a:p>
          <a:r>
            <a:rPr lang="kk-KZ" smtClean="0"/>
            <a:t>бұл тауарды жасайтын бір еңбектің екі жағы. </a:t>
          </a:r>
          <a:endParaRPr lang="ru-RU"/>
        </a:p>
      </dgm:t>
    </dgm:pt>
    <dgm:pt modelId="{B24ABA45-D3CC-4559-9A1F-041DB235483B}" type="parTrans" cxnId="{207A4384-5D8A-425C-9DB4-1BFA41CCC792}">
      <dgm:prSet/>
      <dgm:spPr/>
      <dgm:t>
        <a:bodyPr/>
        <a:lstStyle/>
        <a:p>
          <a:endParaRPr lang="ru-RU"/>
        </a:p>
      </dgm:t>
    </dgm:pt>
    <dgm:pt modelId="{A9F10A8B-B273-4786-820D-4E5EAF1D6661}" type="sibTrans" cxnId="{207A4384-5D8A-425C-9DB4-1BFA41CCC792}">
      <dgm:prSet/>
      <dgm:spPr/>
      <dgm:t>
        <a:bodyPr/>
        <a:lstStyle/>
        <a:p>
          <a:endParaRPr lang="ru-RU"/>
        </a:p>
      </dgm:t>
    </dgm:pt>
    <dgm:pt modelId="{F8686F83-9360-4B53-A3B7-576F12CAF8ED}" type="pres">
      <dgm:prSet presAssocID="{D54C8AFC-090F-44E9-9EB6-5B82152AE68A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0A6F80C0-FC88-48C4-A0CB-13F02E93FAA1}" type="pres">
      <dgm:prSet presAssocID="{D54C8AFC-090F-44E9-9EB6-5B82152AE68A}" presName="vNodes" presStyleCnt="0"/>
      <dgm:spPr/>
    </dgm:pt>
    <dgm:pt modelId="{D63443B3-D0E4-4E2D-BC73-4784644DBD36}" type="pres">
      <dgm:prSet presAssocID="{8B37E137-6BA5-47C0-9207-64790C75B58F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6327874-6015-4667-8D89-9EE271041EFA}" type="pres">
      <dgm:prSet presAssocID="{4DE945F0-788C-4540-AC03-CD4BD6EE71D5}" presName="spacerT" presStyleCnt="0"/>
      <dgm:spPr/>
    </dgm:pt>
    <dgm:pt modelId="{A119E5C5-D546-4AAC-B708-E48E0656D304}" type="pres">
      <dgm:prSet presAssocID="{4DE945F0-788C-4540-AC03-CD4BD6EE71D5}" presName="sibTrans" presStyleLbl="sibTrans2D1" presStyleIdx="0" presStyleCnt="2"/>
      <dgm:spPr/>
      <dgm:t>
        <a:bodyPr/>
        <a:lstStyle/>
        <a:p>
          <a:endParaRPr lang="ru-RU"/>
        </a:p>
      </dgm:t>
    </dgm:pt>
    <dgm:pt modelId="{E326E0F4-CC74-40F6-9536-2D1EF0D03B97}" type="pres">
      <dgm:prSet presAssocID="{4DE945F0-788C-4540-AC03-CD4BD6EE71D5}" presName="spacerB" presStyleCnt="0"/>
      <dgm:spPr/>
    </dgm:pt>
    <dgm:pt modelId="{23064A71-BC4B-44AD-A43F-790CAB49E60E}" type="pres">
      <dgm:prSet presAssocID="{C605662D-C97D-4444-80FC-B0158114860F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F90D421-1F96-4BDC-A38A-CDF815570D83}" type="pres">
      <dgm:prSet presAssocID="{D54C8AFC-090F-44E9-9EB6-5B82152AE68A}" presName="sibTransLast" presStyleLbl="sibTrans2D1" presStyleIdx="1" presStyleCnt="2"/>
      <dgm:spPr/>
      <dgm:t>
        <a:bodyPr/>
        <a:lstStyle/>
        <a:p>
          <a:endParaRPr lang="ru-RU"/>
        </a:p>
      </dgm:t>
    </dgm:pt>
    <dgm:pt modelId="{B3DE0E8C-58F8-417F-A4A6-E16BC0FE83A0}" type="pres">
      <dgm:prSet presAssocID="{D54C8AFC-090F-44E9-9EB6-5B82152AE68A}" presName="connectorText" presStyleLbl="sibTrans2D1" presStyleIdx="1" presStyleCnt="2"/>
      <dgm:spPr/>
      <dgm:t>
        <a:bodyPr/>
        <a:lstStyle/>
        <a:p>
          <a:endParaRPr lang="ru-RU"/>
        </a:p>
      </dgm:t>
    </dgm:pt>
    <dgm:pt modelId="{9C7911FF-A39C-49C8-84AE-03B82236D467}" type="pres">
      <dgm:prSet presAssocID="{D54C8AFC-090F-44E9-9EB6-5B82152AE68A}" presName="last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F36630AA-5FB3-4216-A833-EACBFBFE8D1C}" type="presOf" srcId="{CB280C6B-F75A-4AC5-ADF7-DCF07DC9AB92}" destId="{3F90D421-1F96-4BDC-A38A-CDF815570D83}" srcOrd="0" destOrd="0" presId="urn:microsoft.com/office/officeart/2005/8/layout/equation2"/>
    <dgm:cxn modelId="{F8EBDF75-9483-4D8E-ACE4-7AB893467BE0}" srcId="{D54C8AFC-090F-44E9-9EB6-5B82152AE68A}" destId="{8B37E137-6BA5-47C0-9207-64790C75B58F}" srcOrd="0" destOrd="0" parTransId="{9A4F8EFF-A767-42FB-8474-3616C6106D7E}" sibTransId="{4DE945F0-788C-4540-AC03-CD4BD6EE71D5}"/>
    <dgm:cxn modelId="{450EA617-9964-4E20-AEE3-B126C89DF28D}" type="presOf" srcId="{C605662D-C97D-4444-80FC-B0158114860F}" destId="{23064A71-BC4B-44AD-A43F-790CAB49E60E}" srcOrd="0" destOrd="0" presId="urn:microsoft.com/office/officeart/2005/8/layout/equation2"/>
    <dgm:cxn modelId="{B1BBD77A-CA55-4D46-A3E9-7295715A4CF7}" type="presOf" srcId="{D54C8AFC-090F-44E9-9EB6-5B82152AE68A}" destId="{F8686F83-9360-4B53-A3B7-576F12CAF8ED}" srcOrd="0" destOrd="0" presId="urn:microsoft.com/office/officeart/2005/8/layout/equation2"/>
    <dgm:cxn modelId="{207A4384-5D8A-425C-9DB4-1BFA41CCC792}" srcId="{D54C8AFC-090F-44E9-9EB6-5B82152AE68A}" destId="{0F185C01-72DA-4436-B71F-EF970D2198AC}" srcOrd="2" destOrd="0" parTransId="{B24ABA45-D3CC-4559-9A1F-041DB235483B}" sibTransId="{A9F10A8B-B273-4786-820D-4E5EAF1D6661}"/>
    <dgm:cxn modelId="{FACEE4C5-BD3C-45D3-B882-8A648013DFFE}" type="presOf" srcId="{CB280C6B-F75A-4AC5-ADF7-DCF07DC9AB92}" destId="{B3DE0E8C-58F8-417F-A4A6-E16BC0FE83A0}" srcOrd="1" destOrd="0" presId="urn:microsoft.com/office/officeart/2005/8/layout/equation2"/>
    <dgm:cxn modelId="{44039B60-4C9B-446E-963F-63648E5C8355}" type="presOf" srcId="{0F185C01-72DA-4436-B71F-EF970D2198AC}" destId="{9C7911FF-A39C-49C8-84AE-03B82236D467}" srcOrd="0" destOrd="0" presId="urn:microsoft.com/office/officeart/2005/8/layout/equation2"/>
    <dgm:cxn modelId="{698CA528-F699-4186-BD88-00C7B3F70AF0}" type="presOf" srcId="{8B37E137-6BA5-47C0-9207-64790C75B58F}" destId="{D63443B3-D0E4-4E2D-BC73-4784644DBD36}" srcOrd="0" destOrd="0" presId="urn:microsoft.com/office/officeart/2005/8/layout/equation2"/>
    <dgm:cxn modelId="{6E4AEB0D-B0CB-41AD-B3F2-24B0079A1C3C}" type="presOf" srcId="{4DE945F0-788C-4540-AC03-CD4BD6EE71D5}" destId="{A119E5C5-D546-4AAC-B708-E48E0656D304}" srcOrd="0" destOrd="0" presId="urn:microsoft.com/office/officeart/2005/8/layout/equation2"/>
    <dgm:cxn modelId="{2020407B-FF34-46C9-AFEA-8AEA65348013}" srcId="{D54C8AFC-090F-44E9-9EB6-5B82152AE68A}" destId="{C605662D-C97D-4444-80FC-B0158114860F}" srcOrd="1" destOrd="0" parTransId="{40F27D58-E406-4DD7-BDB4-7346910A147B}" sibTransId="{CB280C6B-F75A-4AC5-ADF7-DCF07DC9AB92}"/>
    <dgm:cxn modelId="{16669C09-12B1-4E01-80DD-2EC6AAFAF5EB}" type="presParOf" srcId="{F8686F83-9360-4B53-A3B7-576F12CAF8ED}" destId="{0A6F80C0-FC88-48C4-A0CB-13F02E93FAA1}" srcOrd="0" destOrd="0" presId="urn:microsoft.com/office/officeart/2005/8/layout/equation2"/>
    <dgm:cxn modelId="{10725A7C-2523-42C8-9DEF-892E9707F0DA}" type="presParOf" srcId="{0A6F80C0-FC88-48C4-A0CB-13F02E93FAA1}" destId="{D63443B3-D0E4-4E2D-BC73-4784644DBD36}" srcOrd="0" destOrd="0" presId="urn:microsoft.com/office/officeart/2005/8/layout/equation2"/>
    <dgm:cxn modelId="{EAD51B36-E170-4B0B-83CC-45A91CAAAEC0}" type="presParOf" srcId="{0A6F80C0-FC88-48C4-A0CB-13F02E93FAA1}" destId="{86327874-6015-4667-8D89-9EE271041EFA}" srcOrd="1" destOrd="0" presId="urn:microsoft.com/office/officeart/2005/8/layout/equation2"/>
    <dgm:cxn modelId="{793D4E42-AC72-4964-91BA-99B934F6DAA7}" type="presParOf" srcId="{0A6F80C0-FC88-48C4-A0CB-13F02E93FAA1}" destId="{A119E5C5-D546-4AAC-B708-E48E0656D304}" srcOrd="2" destOrd="0" presId="urn:microsoft.com/office/officeart/2005/8/layout/equation2"/>
    <dgm:cxn modelId="{78AFC457-C1D6-41E1-BB0C-CCDE14685D74}" type="presParOf" srcId="{0A6F80C0-FC88-48C4-A0CB-13F02E93FAA1}" destId="{E326E0F4-CC74-40F6-9536-2D1EF0D03B97}" srcOrd="3" destOrd="0" presId="urn:microsoft.com/office/officeart/2005/8/layout/equation2"/>
    <dgm:cxn modelId="{6CCDC359-71ED-422B-9708-2B0B53A3B200}" type="presParOf" srcId="{0A6F80C0-FC88-48C4-A0CB-13F02E93FAA1}" destId="{23064A71-BC4B-44AD-A43F-790CAB49E60E}" srcOrd="4" destOrd="0" presId="urn:microsoft.com/office/officeart/2005/8/layout/equation2"/>
    <dgm:cxn modelId="{AB28DE11-8E17-49A0-9787-0BA8A919A6DC}" type="presParOf" srcId="{F8686F83-9360-4B53-A3B7-576F12CAF8ED}" destId="{3F90D421-1F96-4BDC-A38A-CDF815570D83}" srcOrd="1" destOrd="0" presId="urn:microsoft.com/office/officeart/2005/8/layout/equation2"/>
    <dgm:cxn modelId="{2A7D1B10-052D-4BFD-92D5-EF9FA7B129B7}" type="presParOf" srcId="{3F90D421-1F96-4BDC-A38A-CDF815570D83}" destId="{B3DE0E8C-58F8-417F-A4A6-E16BC0FE83A0}" srcOrd="0" destOrd="0" presId="urn:microsoft.com/office/officeart/2005/8/layout/equation2"/>
    <dgm:cxn modelId="{6ABB38C0-87F0-4D5F-BB0C-BABE5778FF39}" type="presParOf" srcId="{F8686F83-9360-4B53-A3B7-576F12CAF8ED}" destId="{9C7911FF-A39C-49C8-84AE-03B82236D467}" srcOrd="2" destOrd="0" presId="urn:microsoft.com/office/officeart/2005/8/layout/equati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7AFDDDC-6126-46DD-82FB-1973A06842F4}" type="doc">
      <dgm:prSet loTypeId="urn:microsoft.com/office/officeart/2005/8/layout/arrow4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662CDC9C-926A-465A-BF8C-DF312A5F1B9B}">
      <dgm:prSet phldrT="[Текст]"/>
      <dgm:spPr/>
      <dgm:t>
        <a:bodyPr/>
        <a:lstStyle/>
        <a:p>
          <a:r>
            <a:rPr lang="kk-KZ" u="sng" dirty="0" smtClean="0"/>
            <a:t>Бірінші жағынан</a:t>
          </a:r>
          <a:r>
            <a:rPr lang="kk-KZ" dirty="0" smtClean="0"/>
            <a:t>, еңбектің нақты түрі белгілі бір тұтыну құнын  өндірумен сипатталады. Яғни, нақты еңбек арнайы еңбек құралдарын  пайдаланумен, жұмыскердің мамандығымен, нақты нәтижесімен көрінеді. Сондықтан тұтыну құнын жасайтын еңбекті </a:t>
          </a:r>
          <a:r>
            <a:rPr lang="kk-KZ" b="1" dirty="0" smtClean="0"/>
            <a:t>нақты еңбек </a:t>
          </a:r>
          <a:r>
            <a:rPr lang="kk-KZ" dirty="0" smtClean="0"/>
            <a:t>деп атайды</a:t>
          </a:r>
          <a:endParaRPr lang="ru-RU" dirty="0"/>
        </a:p>
      </dgm:t>
    </dgm:pt>
    <dgm:pt modelId="{F9280D6C-4143-44C8-813B-1C3F9F13D065}" type="parTrans" cxnId="{6C53B293-4092-45A3-B292-59CCA3FBFA59}">
      <dgm:prSet/>
      <dgm:spPr/>
      <dgm:t>
        <a:bodyPr/>
        <a:lstStyle/>
        <a:p>
          <a:endParaRPr lang="ru-RU"/>
        </a:p>
      </dgm:t>
    </dgm:pt>
    <dgm:pt modelId="{CECE76CE-3084-4248-8135-261D5B49E986}" type="sibTrans" cxnId="{6C53B293-4092-45A3-B292-59CCA3FBFA59}">
      <dgm:prSet/>
      <dgm:spPr/>
      <dgm:t>
        <a:bodyPr/>
        <a:lstStyle/>
        <a:p>
          <a:endParaRPr lang="ru-RU"/>
        </a:p>
      </dgm:t>
    </dgm:pt>
    <dgm:pt modelId="{D4006807-3C18-41D5-8048-E23707406704}">
      <dgm:prSet phldrT="[Текст]"/>
      <dgm:spPr/>
      <dgm:t>
        <a:bodyPr/>
        <a:lstStyle/>
        <a:p>
          <a:r>
            <a:rPr lang="kk-KZ" dirty="0" smtClean="0"/>
            <a:t>Адамның жұмыс күші шығындары тұрғысында барлық еңбек біркелкі және оның нақты түріне тәуелсіз. Мұндай еңбек абстрактылы еңбек. </a:t>
          </a:r>
          <a:endParaRPr lang="ru-RU" dirty="0"/>
        </a:p>
      </dgm:t>
    </dgm:pt>
    <dgm:pt modelId="{137C5AC4-402C-426B-9494-802157AE331F}" type="parTrans" cxnId="{4BDFB4AB-E797-43BB-83B3-591B195881F7}">
      <dgm:prSet/>
      <dgm:spPr/>
      <dgm:t>
        <a:bodyPr/>
        <a:lstStyle/>
        <a:p>
          <a:endParaRPr lang="ru-RU"/>
        </a:p>
      </dgm:t>
    </dgm:pt>
    <dgm:pt modelId="{CD3B50FA-EDD7-4EC4-B38A-566EC0AAC5B8}" type="sibTrans" cxnId="{4BDFB4AB-E797-43BB-83B3-591B195881F7}">
      <dgm:prSet/>
      <dgm:spPr/>
      <dgm:t>
        <a:bodyPr/>
        <a:lstStyle/>
        <a:p>
          <a:endParaRPr lang="ru-RU"/>
        </a:p>
      </dgm:t>
    </dgm:pt>
    <dgm:pt modelId="{148537B2-C59C-4EC0-A036-B4723CDE8FFA}" type="pres">
      <dgm:prSet presAssocID="{37AFDDDC-6126-46DD-82FB-1973A06842F4}" presName="compositeShape" presStyleCnt="0">
        <dgm:presLayoutVars>
          <dgm:chMax val="2"/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4C92555B-D52A-4E34-81F2-D2B32E656AF4}" type="pres">
      <dgm:prSet presAssocID="{662CDC9C-926A-465A-BF8C-DF312A5F1B9B}" presName="upArrow" presStyleLbl="node1" presStyleIdx="0" presStyleCnt="2"/>
      <dgm:spPr/>
    </dgm:pt>
    <dgm:pt modelId="{397413DA-2352-4FC9-8B74-308E0EC905C0}" type="pres">
      <dgm:prSet presAssocID="{662CDC9C-926A-465A-BF8C-DF312A5F1B9B}" presName="upArrowText" presStyleLbl="revTx" presStyleIdx="0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6C10151-F07A-46F2-9CF6-6FB63DEEE8CD}" type="pres">
      <dgm:prSet presAssocID="{D4006807-3C18-41D5-8048-E23707406704}" presName="downArrow" presStyleLbl="node1" presStyleIdx="1" presStyleCnt="2"/>
      <dgm:spPr/>
    </dgm:pt>
    <dgm:pt modelId="{37C543DC-3D7B-447D-BD60-B19B947F452A}" type="pres">
      <dgm:prSet presAssocID="{D4006807-3C18-41D5-8048-E23707406704}" presName="downArrowText" presStyleLbl="revTx" presStyleIdx="1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CE1E7498-93B7-4B9D-9804-A9BF29EB090A}" type="presOf" srcId="{662CDC9C-926A-465A-BF8C-DF312A5F1B9B}" destId="{397413DA-2352-4FC9-8B74-308E0EC905C0}" srcOrd="0" destOrd="0" presId="urn:microsoft.com/office/officeart/2005/8/layout/arrow4"/>
    <dgm:cxn modelId="{7F5986E6-7AD8-4D4C-8FCC-DD55A4FD60FE}" type="presOf" srcId="{D4006807-3C18-41D5-8048-E23707406704}" destId="{37C543DC-3D7B-447D-BD60-B19B947F452A}" srcOrd="0" destOrd="0" presId="urn:microsoft.com/office/officeart/2005/8/layout/arrow4"/>
    <dgm:cxn modelId="{4BDFB4AB-E797-43BB-83B3-591B195881F7}" srcId="{37AFDDDC-6126-46DD-82FB-1973A06842F4}" destId="{D4006807-3C18-41D5-8048-E23707406704}" srcOrd="1" destOrd="0" parTransId="{137C5AC4-402C-426B-9494-802157AE331F}" sibTransId="{CD3B50FA-EDD7-4EC4-B38A-566EC0AAC5B8}"/>
    <dgm:cxn modelId="{6C53B293-4092-45A3-B292-59CCA3FBFA59}" srcId="{37AFDDDC-6126-46DD-82FB-1973A06842F4}" destId="{662CDC9C-926A-465A-BF8C-DF312A5F1B9B}" srcOrd="0" destOrd="0" parTransId="{F9280D6C-4143-44C8-813B-1C3F9F13D065}" sibTransId="{CECE76CE-3084-4248-8135-261D5B49E986}"/>
    <dgm:cxn modelId="{805E368B-1F21-4FF5-A08E-188F9C8EEFA1}" type="presOf" srcId="{37AFDDDC-6126-46DD-82FB-1973A06842F4}" destId="{148537B2-C59C-4EC0-A036-B4723CDE8FFA}" srcOrd="0" destOrd="0" presId="urn:microsoft.com/office/officeart/2005/8/layout/arrow4"/>
    <dgm:cxn modelId="{3956C44C-C660-40D5-82DB-B743A4C2871E}" type="presParOf" srcId="{148537B2-C59C-4EC0-A036-B4723CDE8FFA}" destId="{4C92555B-D52A-4E34-81F2-D2B32E656AF4}" srcOrd="0" destOrd="0" presId="urn:microsoft.com/office/officeart/2005/8/layout/arrow4"/>
    <dgm:cxn modelId="{DA7CA80C-AAF9-4D16-B571-8149F0415841}" type="presParOf" srcId="{148537B2-C59C-4EC0-A036-B4723CDE8FFA}" destId="{397413DA-2352-4FC9-8B74-308E0EC905C0}" srcOrd="1" destOrd="0" presId="urn:microsoft.com/office/officeart/2005/8/layout/arrow4"/>
    <dgm:cxn modelId="{4A8797AD-EA90-4A66-8967-38BE393D8F28}" type="presParOf" srcId="{148537B2-C59C-4EC0-A036-B4723CDE8FFA}" destId="{06C10151-F07A-46F2-9CF6-6FB63DEEE8CD}" srcOrd="2" destOrd="0" presId="urn:microsoft.com/office/officeart/2005/8/layout/arrow4"/>
    <dgm:cxn modelId="{BAB67C48-08FF-4C5D-B3A6-C818F5557340}" type="presParOf" srcId="{148537B2-C59C-4EC0-A036-B4723CDE8FFA}" destId="{37C543DC-3D7B-447D-BD60-B19B947F452A}" srcOrd="3" destOrd="0" presId="urn:microsoft.com/office/officeart/2005/8/layout/arrow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02F3D4E8-B512-4649-AC2B-0EE3DD898BEE}" type="doc">
      <dgm:prSet loTypeId="urn:microsoft.com/office/officeart/2005/8/layout/vList2" loCatId="list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91A0F8A1-9E8B-4E08-B9BF-6BB7D12013FE}">
      <dgm:prSet/>
      <dgm:spPr/>
      <dgm:t>
        <a:bodyPr/>
        <a:lstStyle/>
        <a:p>
          <a:pPr algn="ctr" rtl="0"/>
          <a:r>
            <a:rPr lang="kk-KZ" b="1" dirty="0" smtClean="0"/>
            <a:t>Ақшаның атқаратын қызметтері.</a:t>
          </a:r>
          <a:endParaRPr lang="ru-RU" dirty="0"/>
        </a:p>
      </dgm:t>
    </dgm:pt>
    <dgm:pt modelId="{9DD1C89C-3189-429D-9766-30BCABBE2DC2}" type="parTrans" cxnId="{6B4BFC7F-0DD8-4DB8-95E1-4231C4DA76EC}">
      <dgm:prSet/>
      <dgm:spPr/>
      <dgm:t>
        <a:bodyPr/>
        <a:lstStyle/>
        <a:p>
          <a:endParaRPr lang="ru-RU"/>
        </a:p>
      </dgm:t>
    </dgm:pt>
    <dgm:pt modelId="{DDA56A21-4B03-49C8-8536-92FA46F49106}" type="sibTrans" cxnId="{6B4BFC7F-0DD8-4DB8-95E1-4231C4DA76EC}">
      <dgm:prSet/>
      <dgm:spPr/>
      <dgm:t>
        <a:bodyPr/>
        <a:lstStyle/>
        <a:p>
          <a:endParaRPr lang="ru-RU"/>
        </a:p>
      </dgm:t>
    </dgm:pt>
    <dgm:pt modelId="{7FB2BD15-3ACA-40A5-9801-4A450D322B23}">
      <dgm:prSet/>
      <dgm:spPr/>
      <dgm:t>
        <a:bodyPr/>
        <a:lstStyle/>
        <a:p>
          <a:pPr algn="ctr" rtl="0"/>
          <a:r>
            <a:rPr lang="kk-KZ" i="1" dirty="0" smtClean="0"/>
            <a:t>Құн өлшемі</a:t>
          </a:r>
          <a:endParaRPr lang="kk-KZ" dirty="0"/>
        </a:p>
      </dgm:t>
    </dgm:pt>
    <dgm:pt modelId="{E3B62D5D-EE47-4813-B3D9-F16F15259DBE}" type="parTrans" cxnId="{371F37F2-602B-4C74-AE2F-42B2434B4B5A}">
      <dgm:prSet/>
      <dgm:spPr/>
      <dgm:t>
        <a:bodyPr/>
        <a:lstStyle/>
        <a:p>
          <a:endParaRPr lang="ru-RU"/>
        </a:p>
      </dgm:t>
    </dgm:pt>
    <dgm:pt modelId="{26A65F4E-D7C4-4391-BFCE-AC5EBD49B1C4}" type="sibTrans" cxnId="{371F37F2-602B-4C74-AE2F-42B2434B4B5A}">
      <dgm:prSet/>
      <dgm:spPr/>
      <dgm:t>
        <a:bodyPr/>
        <a:lstStyle/>
        <a:p>
          <a:endParaRPr lang="ru-RU"/>
        </a:p>
      </dgm:t>
    </dgm:pt>
    <dgm:pt modelId="{EF91AE6C-8175-4EFA-A4DB-86C2C1AAB3FA}">
      <dgm:prSet/>
      <dgm:spPr/>
      <dgm:t>
        <a:bodyPr/>
        <a:lstStyle/>
        <a:p>
          <a:pPr algn="ctr" rtl="0"/>
          <a:r>
            <a:rPr lang="kk-KZ" i="1" dirty="0" smtClean="0"/>
            <a:t>Айналым құралы</a:t>
          </a:r>
          <a:endParaRPr lang="ru-RU" dirty="0"/>
        </a:p>
      </dgm:t>
    </dgm:pt>
    <dgm:pt modelId="{60A6F7FE-4745-4E98-AFA1-7CACF70E51CE}" type="parTrans" cxnId="{864E7735-5D80-4C73-96C7-A97E3CDD9916}">
      <dgm:prSet/>
      <dgm:spPr/>
      <dgm:t>
        <a:bodyPr/>
        <a:lstStyle/>
        <a:p>
          <a:endParaRPr lang="ru-RU"/>
        </a:p>
      </dgm:t>
    </dgm:pt>
    <dgm:pt modelId="{B594C5E8-1CC6-46D0-B17A-8918729D3349}" type="sibTrans" cxnId="{864E7735-5D80-4C73-96C7-A97E3CDD9916}">
      <dgm:prSet/>
      <dgm:spPr/>
      <dgm:t>
        <a:bodyPr/>
        <a:lstStyle/>
        <a:p>
          <a:endParaRPr lang="ru-RU"/>
        </a:p>
      </dgm:t>
    </dgm:pt>
    <dgm:pt modelId="{A5DC79D1-540E-4116-98B9-418C090EA49A}">
      <dgm:prSet/>
      <dgm:spPr/>
      <dgm:t>
        <a:bodyPr/>
        <a:lstStyle/>
        <a:p>
          <a:pPr algn="ctr" rtl="0"/>
          <a:r>
            <a:rPr lang="kk-KZ" i="1" dirty="0" smtClean="0"/>
            <a:t>Төлем құралы</a:t>
          </a:r>
          <a:endParaRPr lang="ru-RU" dirty="0"/>
        </a:p>
      </dgm:t>
    </dgm:pt>
    <dgm:pt modelId="{97E97A42-E387-4BBC-84B2-2E6440C89D43}" type="parTrans" cxnId="{39BF2555-2451-4303-947D-561F5666DF4D}">
      <dgm:prSet/>
      <dgm:spPr/>
      <dgm:t>
        <a:bodyPr/>
        <a:lstStyle/>
        <a:p>
          <a:endParaRPr lang="ru-RU"/>
        </a:p>
      </dgm:t>
    </dgm:pt>
    <dgm:pt modelId="{64556F3C-1772-47BA-BC44-84979E69778F}" type="sibTrans" cxnId="{39BF2555-2451-4303-947D-561F5666DF4D}">
      <dgm:prSet/>
      <dgm:spPr/>
      <dgm:t>
        <a:bodyPr/>
        <a:lstStyle/>
        <a:p>
          <a:endParaRPr lang="ru-RU"/>
        </a:p>
      </dgm:t>
    </dgm:pt>
    <dgm:pt modelId="{62AA37B0-101A-4A50-8599-53E60E653982}">
      <dgm:prSet/>
      <dgm:spPr/>
      <dgm:t>
        <a:bodyPr/>
        <a:lstStyle/>
        <a:p>
          <a:pPr algn="ctr" rtl="0"/>
          <a:r>
            <a:rPr lang="kk-KZ" i="1" smtClean="0"/>
            <a:t>Қазына </a:t>
          </a:r>
          <a:r>
            <a:rPr lang="kk-KZ" i="1" dirty="0" smtClean="0"/>
            <a:t>жинау құралы</a:t>
          </a:r>
          <a:r>
            <a:rPr lang="kk-KZ" dirty="0" smtClean="0"/>
            <a:t> </a:t>
          </a:r>
          <a:endParaRPr lang="ru-RU" dirty="0"/>
        </a:p>
      </dgm:t>
    </dgm:pt>
    <dgm:pt modelId="{5CC8BECA-7B79-4CBD-B2F8-1AB0707C67E2}" type="parTrans" cxnId="{5F13CB16-DC50-4A7A-A166-71CAE8ED521E}">
      <dgm:prSet/>
      <dgm:spPr/>
      <dgm:t>
        <a:bodyPr/>
        <a:lstStyle/>
        <a:p>
          <a:endParaRPr lang="ru-RU"/>
        </a:p>
      </dgm:t>
    </dgm:pt>
    <dgm:pt modelId="{8108DE64-0AC2-4B3F-9AF3-19397F1D0D93}" type="sibTrans" cxnId="{5F13CB16-DC50-4A7A-A166-71CAE8ED521E}">
      <dgm:prSet/>
      <dgm:spPr/>
      <dgm:t>
        <a:bodyPr/>
        <a:lstStyle/>
        <a:p>
          <a:endParaRPr lang="ru-RU"/>
        </a:p>
      </dgm:t>
    </dgm:pt>
    <dgm:pt modelId="{B2AC21DD-6C68-4FF8-96A8-17422CF0AFAF}">
      <dgm:prSet/>
      <dgm:spPr/>
      <dgm:t>
        <a:bodyPr/>
        <a:lstStyle/>
        <a:p>
          <a:pPr algn="ctr" rtl="0"/>
          <a:r>
            <a:rPr lang="kk-KZ" i="1" dirty="0" smtClean="0"/>
            <a:t>Әлемдік ақша</a:t>
          </a:r>
          <a:endParaRPr lang="ru-RU" dirty="0"/>
        </a:p>
      </dgm:t>
    </dgm:pt>
    <dgm:pt modelId="{473EC143-57EB-433A-A22E-FB65F1D05892}" type="parTrans" cxnId="{3790EE8B-2547-4DB1-852E-41CD6B4A89B6}">
      <dgm:prSet/>
      <dgm:spPr/>
      <dgm:t>
        <a:bodyPr/>
        <a:lstStyle/>
        <a:p>
          <a:endParaRPr lang="ru-RU"/>
        </a:p>
      </dgm:t>
    </dgm:pt>
    <dgm:pt modelId="{9A174BA8-8736-4C09-962D-EAF0C947E672}" type="sibTrans" cxnId="{3790EE8B-2547-4DB1-852E-41CD6B4A89B6}">
      <dgm:prSet/>
      <dgm:spPr/>
      <dgm:t>
        <a:bodyPr/>
        <a:lstStyle/>
        <a:p>
          <a:endParaRPr lang="ru-RU"/>
        </a:p>
      </dgm:t>
    </dgm:pt>
    <dgm:pt modelId="{2BDE03FE-3828-4A63-8F53-9F14BDCD9B62}" type="pres">
      <dgm:prSet presAssocID="{02F3D4E8-B512-4649-AC2B-0EE3DD898BE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39C25B44-979A-41C5-A5E8-5F3FFD831DB9}" type="pres">
      <dgm:prSet presAssocID="{91A0F8A1-9E8B-4E08-B9BF-6BB7D12013FE}" presName="parentText" presStyleLbl="node1" presStyleIdx="0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E18EB76-05C4-4454-B2D3-EAED3EC2AC28}" type="pres">
      <dgm:prSet presAssocID="{DDA56A21-4B03-49C8-8536-92FA46F49106}" presName="spacer" presStyleCnt="0"/>
      <dgm:spPr/>
    </dgm:pt>
    <dgm:pt modelId="{457842F7-92AD-4603-B8DF-9F43E959C22C}" type="pres">
      <dgm:prSet presAssocID="{7FB2BD15-3ACA-40A5-9801-4A450D322B23}" presName="parentText" presStyleLbl="node1" presStyleIdx="1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74CB144-FC9F-4F77-8685-64432111E157}" type="pres">
      <dgm:prSet presAssocID="{26A65F4E-D7C4-4391-BFCE-AC5EBD49B1C4}" presName="spacer" presStyleCnt="0"/>
      <dgm:spPr/>
    </dgm:pt>
    <dgm:pt modelId="{B8FF2659-1BB3-4A74-AF49-167E75378DA3}" type="pres">
      <dgm:prSet presAssocID="{EF91AE6C-8175-4EFA-A4DB-86C2C1AAB3FA}" presName="parentText" presStyleLbl="node1" presStyleIdx="2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5A0ECA5-BF98-4AEE-AB0E-B025B605702E}" type="pres">
      <dgm:prSet presAssocID="{B594C5E8-1CC6-46D0-B17A-8918729D3349}" presName="spacer" presStyleCnt="0"/>
      <dgm:spPr/>
    </dgm:pt>
    <dgm:pt modelId="{21053071-26E1-4B57-BDD4-52E2D6E5D6A5}" type="pres">
      <dgm:prSet presAssocID="{A5DC79D1-540E-4116-98B9-418C090EA49A}" presName="parentText" presStyleLbl="node1" presStyleIdx="3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4703BBA-5484-43D8-A973-3846B29322AD}" type="pres">
      <dgm:prSet presAssocID="{64556F3C-1772-47BA-BC44-84979E69778F}" presName="spacer" presStyleCnt="0"/>
      <dgm:spPr/>
    </dgm:pt>
    <dgm:pt modelId="{B65B95A1-04D8-4C8B-962F-E74E9D3059EF}" type="pres">
      <dgm:prSet presAssocID="{62AA37B0-101A-4A50-8599-53E60E653982}" presName="parentText" presStyleLbl="node1" presStyleIdx="4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DC1F982-686F-4BFC-87ED-41268F97F9CF}" type="pres">
      <dgm:prSet presAssocID="{8108DE64-0AC2-4B3F-9AF3-19397F1D0D93}" presName="spacer" presStyleCnt="0"/>
      <dgm:spPr/>
    </dgm:pt>
    <dgm:pt modelId="{9D6C919D-5B33-495E-93A1-BB5918220A95}" type="pres">
      <dgm:prSet presAssocID="{B2AC21DD-6C68-4FF8-96A8-17422CF0AFAF}" presName="parentText" presStyleLbl="node1" presStyleIdx="5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354DA2B6-C838-49B7-B074-0AFAAE4394DD}" type="presOf" srcId="{91A0F8A1-9E8B-4E08-B9BF-6BB7D12013FE}" destId="{39C25B44-979A-41C5-A5E8-5F3FFD831DB9}" srcOrd="0" destOrd="0" presId="urn:microsoft.com/office/officeart/2005/8/layout/vList2"/>
    <dgm:cxn modelId="{864E7735-5D80-4C73-96C7-A97E3CDD9916}" srcId="{02F3D4E8-B512-4649-AC2B-0EE3DD898BEE}" destId="{EF91AE6C-8175-4EFA-A4DB-86C2C1AAB3FA}" srcOrd="2" destOrd="0" parTransId="{60A6F7FE-4745-4E98-AFA1-7CACF70E51CE}" sibTransId="{B594C5E8-1CC6-46D0-B17A-8918729D3349}"/>
    <dgm:cxn modelId="{38BE192A-7D3C-446C-BA36-A8C677DEBC99}" type="presOf" srcId="{02F3D4E8-B512-4649-AC2B-0EE3DD898BEE}" destId="{2BDE03FE-3828-4A63-8F53-9F14BDCD9B62}" srcOrd="0" destOrd="0" presId="urn:microsoft.com/office/officeart/2005/8/layout/vList2"/>
    <dgm:cxn modelId="{5F13CB16-DC50-4A7A-A166-71CAE8ED521E}" srcId="{02F3D4E8-B512-4649-AC2B-0EE3DD898BEE}" destId="{62AA37B0-101A-4A50-8599-53E60E653982}" srcOrd="4" destOrd="0" parTransId="{5CC8BECA-7B79-4CBD-B2F8-1AB0707C67E2}" sibTransId="{8108DE64-0AC2-4B3F-9AF3-19397F1D0D93}"/>
    <dgm:cxn modelId="{8110E842-A8F9-4687-BFD9-4A6335C3A1EB}" type="presOf" srcId="{7FB2BD15-3ACA-40A5-9801-4A450D322B23}" destId="{457842F7-92AD-4603-B8DF-9F43E959C22C}" srcOrd="0" destOrd="0" presId="urn:microsoft.com/office/officeart/2005/8/layout/vList2"/>
    <dgm:cxn modelId="{6B4BFC7F-0DD8-4DB8-95E1-4231C4DA76EC}" srcId="{02F3D4E8-B512-4649-AC2B-0EE3DD898BEE}" destId="{91A0F8A1-9E8B-4E08-B9BF-6BB7D12013FE}" srcOrd="0" destOrd="0" parTransId="{9DD1C89C-3189-429D-9766-30BCABBE2DC2}" sibTransId="{DDA56A21-4B03-49C8-8536-92FA46F49106}"/>
    <dgm:cxn modelId="{3790EE8B-2547-4DB1-852E-41CD6B4A89B6}" srcId="{02F3D4E8-B512-4649-AC2B-0EE3DD898BEE}" destId="{B2AC21DD-6C68-4FF8-96A8-17422CF0AFAF}" srcOrd="5" destOrd="0" parTransId="{473EC143-57EB-433A-A22E-FB65F1D05892}" sibTransId="{9A174BA8-8736-4C09-962D-EAF0C947E672}"/>
    <dgm:cxn modelId="{39BF2555-2451-4303-947D-561F5666DF4D}" srcId="{02F3D4E8-B512-4649-AC2B-0EE3DD898BEE}" destId="{A5DC79D1-540E-4116-98B9-418C090EA49A}" srcOrd="3" destOrd="0" parTransId="{97E97A42-E387-4BBC-84B2-2E6440C89D43}" sibTransId="{64556F3C-1772-47BA-BC44-84979E69778F}"/>
    <dgm:cxn modelId="{8596FE82-6FF7-4F33-9B87-15F662976375}" type="presOf" srcId="{B2AC21DD-6C68-4FF8-96A8-17422CF0AFAF}" destId="{9D6C919D-5B33-495E-93A1-BB5918220A95}" srcOrd="0" destOrd="0" presId="urn:microsoft.com/office/officeart/2005/8/layout/vList2"/>
    <dgm:cxn modelId="{962C813C-0A82-4167-A5B0-1AD6A128BEE8}" type="presOf" srcId="{62AA37B0-101A-4A50-8599-53E60E653982}" destId="{B65B95A1-04D8-4C8B-962F-E74E9D3059EF}" srcOrd="0" destOrd="0" presId="urn:microsoft.com/office/officeart/2005/8/layout/vList2"/>
    <dgm:cxn modelId="{DD571720-92FF-47E7-B4E9-2C55C4E7E84A}" type="presOf" srcId="{EF91AE6C-8175-4EFA-A4DB-86C2C1AAB3FA}" destId="{B8FF2659-1BB3-4A74-AF49-167E75378DA3}" srcOrd="0" destOrd="0" presId="urn:microsoft.com/office/officeart/2005/8/layout/vList2"/>
    <dgm:cxn modelId="{371F37F2-602B-4C74-AE2F-42B2434B4B5A}" srcId="{02F3D4E8-B512-4649-AC2B-0EE3DD898BEE}" destId="{7FB2BD15-3ACA-40A5-9801-4A450D322B23}" srcOrd="1" destOrd="0" parTransId="{E3B62D5D-EE47-4813-B3D9-F16F15259DBE}" sibTransId="{26A65F4E-D7C4-4391-BFCE-AC5EBD49B1C4}"/>
    <dgm:cxn modelId="{DABD294C-FF0E-4CAA-800F-0C573CA3809C}" type="presOf" srcId="{A5DC79D1-540E-4116-98B9-418C090EA49A}" destId="{21053071-26E1-4B57-BDD4-52E2D6E5D6A5}" srcOrd="0" destOrd="0" presId="urn:microsoft.com/office/officeart/2005/8/layout/vList2"/>
    <dgm:cxn modelId="{8D08D357-B251-4C97-AB4D-F2A729C555DA}" type="presParOf" srcId="{2BDE03FE-3828-4A63-8F53-9F14BDCD9B62}" destId="{39C25B44-979A-41C5-A5E8-5F3FFD831DB9}" srcOrd="0" destOrd="0" presId="urn:microsoft.com/office/officeart/2005/8/layout/vList2"/>
    <dgm:cxn modelId="{39C31C06-C289-44A7-BE4F-69EDD071612F}" type="presParOf" srcId="{2BDE03FE-3828-4A63-8F53-9F14BDCD9B62}" destId="{3E18EB76-05C4-4454-B2D3-EAED3EC2AC28}" srcOrd="1" destOrd="0" presId="urn:microsoft.com/office/officeart/2005/8/layout/vList2"/>
    <dgm:cxn modelId="{289F4E0F-9DAE-4027-A948-9894C69835CA}" type="presParOf" srcId="{2BDE03FE-3828-4A63-8F53-9F14BDCD9B62}" destId="{457842F7-92AD-4603-B8DF-9F43E959C22C}" srcOrd="2" destOrd="0" presId="urn:microsoft.com/office/officeart/2005/8/layout/vList2"/>
    <dgm:cxn modelId="{D7F1AAB3-BA9C-4B48-858A-F3480214601C}" type="presParOf" srcId="{2BDE03FE-3828-4A63-8F53-9F14BDCD9B62}" destId="{674CB144-FC9F-4F77-8685-64432111E157}" srcOrd="3" destOrd="0" presId="urn:microsoft.com/office/officeart/2005/8/layout/vList2"/>
    <dgm:cxn modelId="{CFD7A2A9-4935-4F9E-BD5C-889035519103}" type="presParOf" srcId="{2BDE03FE-3828-4A63-8F53-9F14BDCD9B62}" destId="{B8FF2659-1BB3-4A74-AF49-167E75378DA3}" srcOrd="4" destOrd="0" presId="urn:microsoft.com/office/officeart/2005/8/layout/vList2"/>
    <dgm:cxn modelId="{37F7C21F-1307-4DED-92DD-ECCBDB16E0F5}" type="presParOf" srcId="{2BDE03FE-3828-4A63-8F53-9F14BDCD9B62}" destId="{55A0ECA5-BF98-4AEE-AB0E-B025B605702E}" srcOrd="5" destOrd="0" presId="urn:microsoft.com/office/officeart/2005/8/layout/vList2"/>
    <dgm:cxn modelId="{2253ED03-F402-4BEF-8901-E2D84E3C2E92}" type="presParOf" srcId="{2BDE03FE-3828-4A63-8F53-9F14BDCD9B62}" destId="{21053071-26E1-4B57-BDD4-52E2D6E5D6A5}" srcOrd="6" destOrd="0" presId="urn:microsoft.com/office/officeart/2005/8/layout/vList2"/>
    <dgm:cxn modelId="{E03D86B0-CAEA-4AE1-8328-F7341B1A420C}" type="presParOf" srcId="{2BDE03FE-3828-4A63-8F53-9F14BDCD9B62}" destId="{74703BBA-5484-43D8-A973-3846B29322AD}" srcOrd="7" destOrd="0" presId="urn:microsoft.com/office/officeart/2005/8/layout/vList2"/>
    <dgm:cxn modelId="{4D43583F-FC09-4611-93CF-AB61A430579B}" type="presParOf" srcId="{2BDE03FE-3828-4A63-8F53-9F14BDCD9B62}" destId="{B65B95A1-04D8-4C8B-962F-E74E9D3059EF}" srcOrd="8" destOrd="0" presId="urn:microsoft.com/office/officeart/2005/8/layout/vList2"/>
    <dgm:cxn modelId="{9B7FA087-3068-4996-8592-E2D2BB446F9A}" type="presParOf" srcId="{2BDE03FE-3828-4A63-8F53-9F14BDCD9B62}" destId="{0DC1F982-686F-4BFC-87ED-41268F97F9CF}" srcOrd="9" destOrd="0" presId="urn:microsoft.com/office/officeart/2005/8/layout/vList2"/>
    <dgm:cxn modelId="{DA723C61-963B-4536-B2A5-1D14D48B8EE7}" type="presParOf" srcId="{2BDE03FE-3828-4A63-8F53-9F14BDCD9B62}" destId="{9D6C919D-5B33-495E-93A1-BB5918220A95}" srcOrd="1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63443B3-D0E4-4E2D-BC73-4784644DBD36}">
      <dsp:nvSpPr>
        <dsp:cNvPr id="0" name=""/>
        <dsp:cNvSpPr/>
      </dsp:nvSpPr>
      <dsp:spPr>
        <a:xfrm>
          <a:off x="537463" y="1914"/>
          <a:ext cx="1775742" cy="1775742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35000"/>
                <a:satMod val="260000"/>
              </a:schemeClr>
            </a:gs>
            <a:gs pos="30000">
              <a:schemeClr val="accent1">
                <a:hueOff val="0"/>
                <a:satOff val="0"/>
                <a:lumOff val="0"/>
                <a:alphaOff val="0"/>
                <a:tint val="38000"/>
                <a:satMod val="260000"/>
              </a:schemeClr>
            </a:gs>
            <a:gs pos="75000">
              <a:schemeClr val="accent1">
                <a:hueOff val="0"/>
                <a:satOff val="0"/>
                <a:lumOff val="0"/>
                <a:alphaOff val="0"/>
                <a:tint val="55000"/>
                <a:satMod val="25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ln>
          <a:noFill/>
        </a:ln>
        <a:effectLst>
          <a:outerShdw blurRad="50800" dist="25000" dir="5400000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lvl="0" algn="ctr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1500" kern="1200" dirty="0" smtClean="0"/>
            <a:t>Нақты еңбек  </a:t>
          </a:r>
          <a:endParaRPr lang="ru-RU" sz="1500" kern="1200" dirty="0"/>
        </a:p>
      </dsp:txBody>
      <dsp:txXfrm>
        <a:off x="797514" y="261965"/>
        <a:ext cx="1255640" cy="1255640"/>
      </dsp:txXfrm>
    </dsp:sp>
    <dsp:sp modelId="{A119E5C5-D546-4AAC-B708-E48E0656D304}">
      <dsp:nvSpPr>
        <dsp:cNvPr id="0" name=""/>
        <dsp:cNvSpPr/>
      </dsp:nvSpPr>
      <dsp:spPr>
        <a:xfrm>
          <a:off x="910368" y="1921847"/>
          <a:ext cx="1029930" cy="1029930"/>
        </a:xfrm>
        <a:prstGeom prst="mathPlus">
          <a:avLst/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tint val="35000"/>
                <a:satMod val="260000"/>
              </a:schemeClr>
            </a:gs>
            <a:gs pos="30000">
              <a:schemeClr val="accent1">
                <a:tint val="60000"/>
                <a:hueOff val="0"/>
                <a:satOff val="0"/>
                <a:lumOff val="0"/>
                <a:alphaOff val="0"/>
                <a:tint val="38000"/>
                <a:satMod val="260000"/>
              </a:schemeClr>
            </a:gs>
            <a:gs pos="75000">
              <a:schemeClr val="accent1">
                <a:tint val="60000"/>
                <a:hueOff val="0"/>
                <a:satOff val="0"/>
                <a:lumOff val="0"/>
                <a:alphaOff val="0"/>
                <a:tint val="55000"/>
                <a:satMod val="255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ln>
          <a:noFill/>
        </a:ln>
        <a:effectLst>
          <a:outerShdw blurRad="50800" dist="25000" dir="5400000" rotWithShape="0">
            <a:srgbClr val="000000">
              <a:alpha val="40000"/>
            </a:srgbClr>
          </a:outerShdw>
        </a:effectLst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200" kern="1200"/>
        </a:p>
      </dsp:txBody>
      <dsp:txXfrm>
        <a:off x="1046885" y="2315692"/>
        <a:ext cx="756896" cy="242240"/>
      </dsp:txXfrm>
    </dsp:sp>
    <dsp:sp modelId="{23064A71-BC4B-44AD-A43F-790CAB49E60E}">
      <dsp:nvSpPr>
        <dsp:cNvPr id="0" name=""/>
        <dsp:cNvSpPr/>
      </dsp:nvSpPr>
      <dsp:spPr>
        <a:xfrm>
          <a:off x="537463" y="3095968"/>
          <a:ext cx="1775742" cy="1775742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35000"/>
                <a:satMod val="260000"/>
              </a:schemeClr>
            </a:gs>
            <a:gs pos="30000">
              <a:schemeClr val="accent1">
                <a:hueOff val="0"/>
                <a:satOff val="0"/>
                <a:lumOff val="0"/>
                <a:alphaOff val="0"/>
                <a:tint val="38000"/>
                <a:satMod val="260000"/>
              </a:schemeClr>
            </a:gs>
            <a:gs pos="75000">
              <a:schemeClr val="accent1">
                <a:hueOff val="0"/>
                <a:satOff val="0"/>
                <a:lumOff val="0"/>
                <a:alphaOff val="0"/>
                <a:tint val="55000"/>
                <a:satMod val="25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ln>
          <a:noFill/>
        </a:ln>
        <a:effectLst>
          <a:outerShdw blurRad="50800" dist="25000" dir="5400000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1500" kern="1200" smtClean="0"/>
            <a:t>абстрактылы еңбек </a:t>
          </a:r>
          <a:endParaRPr lang="ru-RU" sz="1500" kern="1200"/>
        </a:p>
      </dsp:txBody>
      <dsp:txXfrm>
        <a:off x="797514" y="3356019"/>
        <a:ext cx="1255640" cy="1255640"/>
      </dsp:txXfrm>
    </dsp:sp>
    <dsp:sp modelId="{3F90D421-1F96-4BDC-A38A-CDF815570D83}">
      <dsp:nvSpPr>
        <dsp:cNvPr id="0" name=""/>
        <dsp:cNvSpPr/>
      </dsp:nvSpPr>
      <dsp:spPr>
        <a:xfrm>
          <a:off x="2579567" y="2106524"/>
          <a:ext cx="564686" cy="660576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tint val="35000"/>
                <a:satMod val="260000"/>
              </a:schemeClr>
            </a:gs>
            <a:gs pos="30000">
              <a:schemeClr val="accent1">
                <a:tint val="60000"/>
                <a:hueOff val="0"/>
                <a:satOff val="0"/>
                <a:lumOff val="0"/>
                <a:alphaOff val="0"/>
                <a:tint val="38000"/>
                <a:satMod val="260000"/>
              </a:schemeClr>
            </a:gs>
            <a:gs pos="75000">
              <a:schemeClr val="accent1">
                <a:tint val="60000"/>
                <a:hueOff val="0"/>
                <a:satOff val="0"/>
                <a:lumOff val="0"/>
                <a:alphaOff val="0"/>
                <a:tint val="55000"/>
                <a:satMod val="255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ln>
          <a:noFill/>
        </a:ln>
        <a:effectLst>
          <a:outerShdw blurRad="50800" dist="25000" dir="5400000" rotWithShape="0">
            <a:srgbClr val="000000">
              <a:alpha val="40000"/>
            </a:srgbClr>
          </a:outerShdw>
        </a:effectLst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200" kern="1200"/>
        </a:p>
      </dsp:txBody>
      <dsp:txXfrm>
        <a:off x="2579567" y="2238639"/>
        <a:ext cx="395280" cy="396346"/>
      </dsp:txXfrm>
    </dsp:sp>
    <dsp:sp modelId="{9C7911FF-A39C-49C8-84AE-03B82236D467}">
      <dsp:nvSpPr>
        <dsp:cNvPr id="0" name=""/>
        <dsp:cNvSpPr/>
      </dsp:nvSpPr>
      <dsp:spPr>
        <a:xfrm>
          <a:off x="3378651" y="661069"/>
          <a:ext cx="3551485" cy="3551485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35000"/>
                <a:satMod val="260000"/>
              </a:schemeClr>
            </a:gs>
            <a:gs pos="30000">
              <a:schemeClr val="accent1">
                <a:hueOff val="0"/>
                <a:satOff val="0"/>
                <a:lumOff val="0"/>
                <a:alphaOff val="0"/>
                <a:tint val="38000"/>
                <a:satMod val="260000"/>
              </a:schemeClr>
            </a:gs>
            <a:gs pos="75000">
              <a:schemeClr val="accent1">
                <a:hueOff val="0"/>
                <a:satOff val="0"/>
                <a:lumOff val="0"/>
                <a:alphaOff val="0"/>
                <a:tint val="55000"/>
                <a:satMod val="25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ln>
          <a:noFill/>
        </a:ln>
        <a:effectLst>
          <a:outerShdw blurRad="50800" dist="25000" dir="5400000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3300" kern="1200" smtClean="0"/>
            <a:t>бұл тауарды жасайтын бір еңбектің екі жағы. </a:t>
          </a:r>
          <a:endParaRPr lang="ru-RU" sz="3300" kern="1200"/>
        </a:p>
      </dsp:txBody>
      <dsp:txXfrm>
        <a:off x="3898754" y="1181172"/>
        <a:ext cx="2511279" cy="251127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C92555B-D52A-4E34-81F2-D2B32E656AF4}">
      <dsp:nvSpPr>
        <dsp:cNvPr id="0" name=""/>
        <dsp:cNvSpPr/>
      </dsp:nvSpPr>
      <dsp:spPr>
        <a:xfrm>
          <a:off x="4526" y="0"/>
          <a:ext cx="2715768" cy="2746319"/>
        </a:xfrm>
        <a:prstGeom prst="upArrow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97413DA-2352-4FC9-8B74-308E0EC905C0}">
      <dsp:nvSpPr>
        <dsp:cNvPr id="0" name=""/>
        <dsp:cNvSpPr/>
      </dsp:nvSpPr>
      <dsp:spPr>
        <a:xfrm>
          <a:off x="2801767" y="0"/>
          <a:ext cx="4608576" cy="274631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5128" tIns="0" rIns="135128" bIns="135128" numCol="1" spcCol="1270" anchor="ctr" anchorCtr="0">
          <a:noAutofit/>
        </a:bodyPr>
        <a:lstStyle/>
        <a:p>
          <a:pPr lvl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1900" u="sng" kern="1200" dirty="0" smtClean="0"/>
            <a:t>Бірінші жағынан</a:t>
          </a:r>
          <a:r>
            <a:rPr lang="kk-KZ" sz="1900" kern="1200" dirty="0" smtClean="0"/>
            <a:t>, еңбектің нақты түрі белгілі бір тұтыну құнын  өндірумен сипатталады. Яғни, нақты еңбек арнайы еңбек құралдарын  пайдаланумен, жұмыскердің мамандығымен, нақты нәтижесімен көрінеді. Сондықтан тұтыну құнын жасайтын еңбекті </a:t>
          </a:r>
          <a:r>
            <a:rPr lang="kk-KZ" sz="1900" b="1" kern="1200" dirty="0" smtClean="0"/>
            <a:t>нақты еңбек </a:t>
          </a:r>
          <a:r>
            <a:rPr lang="kk-KZ" sz="1900" kern="1200" dirty="0" smtClean="0"/>
            <a:t>деп атайды</a:t>
          </a:r>
          <a:endParaRPr lang="ru-RU" sz="1900" kern="1200" dirty="0"/>
        </a:p>
      </dsp:txBody>
      <dsp:txXfrm>
        <a:off x="2801767" y="0"/>
        <a:ext cx="4608576" cy="2746319"/>
      </dsp:txXfrm>
    </dsp:sp>
    <dsp:sp modelId="{06C10151-F07A-46F2-9CF6-6FB63DEEE8CD}">
      <dsp:nvSpPr>
        <dsp:cNvPr id="0" name=""/>
        <dsp:cNvSpPr/>
      </dsp:nvSpPr>
      <dsp:spPr>
        <a:xfrm>
          <a:off x="819256" y="2975179"/>
          <a:ext cx="2715768" cy="2746319"/>
        </a:xfrm>
        <a:prstGeom prst="downArrow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7C543DC-3D7B-447D-BD60-B19B947F452A}">
      <dsp:nvSpPr>
        <dsp:cNvPr id="0" name=""/>
        <dsp:cNvSpPr/>
      </dsp:nvSpPr>
      <dsp:spPr>
        <a:xfrm>
          <a:off x="3616497" y="2975179"/>
          <a:ext cx="4608576" cy="274631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5128" tIns="0" rIns="135128" bIns="135128" numCol="1" spcCol="1270" anchor="ctr" anchorCtr="0">
          <a:noAutofit/>
        </a:bodyPr>
        <a:lstStyle/>
        <a:p>
          <a:pPr lvl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1900" kern="1200" dirty="0" smtClean="0"/>
            <a:t>Адамның жұмыс күші шығындары тұрғысында барлық еңбек біркелкі және оның нақты түріне тәуелсіз. Мұндай еңбек абстрактылы еңбек. </a:t>
          </a:r>
          <a:endParaRPr lang="ru-RU" sz="1900" kern="1200" dirty="0"/>
        </a:p>
      </dsp:txBody>
      <dsp:txXfrm>
        <a:off x="3616497" y="2975179"/>
        <a:ext cx="4608576" cy="2746319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9C25B44-979A-41C5-A5E8-5F3FFD831DB9}">
      <dsp:nvSpPr>
        <dsp:cNvPr id="0" name=""/>
        <dsp:cNvSpPr/>
      </dsp:nvSpPr>
      <dsp:spPr>
        <a:xfrm>
          <a:off x="0" y="241487"/>
          <a:ext cx="8229600" cy="81549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35000"/>
                <a:satMod val="260000"/>
              </a:schemeClr>
            </a:gs>
            <a:gs pos="30000">
              <a:schemeClr val="accent1">
                <a:hueOff val="0"/>
                <a:satOff val="0"/>
                <a:lumOff val="0"/>
                <a:alphaOff val="0"/>
                <a:tint val="38000"/>
                <a:satMod val="260000"/>
              </a:schemeClr>
            </a:gs>
            <a:gs pos="75000">
              <a:schemeClr val="accent1">
                <a:hueOff val="0"/>
                <a:satOff val="0"/>
                <a:lumOff val="0"/>
                <a:alphaOff val="0"/>
                <a:tint val="55000"/>
                <a:satMod val="25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ln>
          <a:noFill/>
        </a:ln>
        <a:effectLst>
          <a:outerShdw blurRad="50800" dist="25000" dir="5400000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lvl="0" algn="ctr" defTabSz="1511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3400" b="1" kern="1200" dirty="0" smtClean="0"/>
            <a:t>Ақшаның атқаратын қызметтері.</a:t>
          </a:r>
          <a:endParaRPr lang="ru-RU" sz="3400" kern="1200" dirty="0"/>
        </a:p>
      </dsp:txBody>
      <dsp:txXfrm>
        <a:off x="39809" y="281296"/>
        <a:ext cx="8149982" cy="735872"/>
      </dsp:txXfrm>
    </dsp:sp>
    <dsp:sp modelId="{457842F7-92AD-4603-B8DF-9F43E959C22C}">
      <dsp:nvSpPr>
        <dsp:cNvPr id="0" name=""/>
        <dsp:cNvSpPr/>
      </dsp:nvSpPr>
      <dsp:spPr>
        <a:xfrm>
          <a:off x="0" y="1154897"/>
          <a:ext cx="8229600" cy="81549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35000"/>
                <a:satMod val="260000"/>
              </a:schemeClr>
            </a:gs>
            <a:gs pos="30000">
              <a:schemeClr val="accent1">
                <a:hueOff val="0"/>
                <a:satOff val="0"/>
                <a:lumOff val="0"/>
                <a:alphaOff val="0"/>
                <a:tint val="38000"/>
                <a:satMod val="260000"/>
              </a:schemeClr>
            </a:gs>
            <a:gs pos="75000">
              <a:schemeClr val="accent1">
                <a:hueOff val="0"/>
                <a:satOff val="0"/>
                <a:lumOff val="0"/>
                <a:alphaOff val="0"/>
                <a:tint val="55000"/>
                <a:satMod val="25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ln>
          <a:noFill/>
        </a:ln>
        <a:effectLst>
          <a:outerShdw blurRad="50800" dist="25000" dir="5400000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lvl="0" algn="ctr" defTabSz="1511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3400" i="1" kern="1200" dirty="0" smtClean="0"/>
            <a:t>Құн өлшемі</a:t>
          </a:r>
          <a:endParaRPr lang="kk-KZ" sz="3400" kern="1200" dirty="0"/>
        </a:p>
      </dsp:txBody>
      <dsp:txXfrm>
        <a:off x="39809" y="1194706"/>
        <a:ext cx="8149982" cy="735872"/>
      </dsp:txXfrm>
    </dsp:sp>
    <dsp:sp modelId="{B8FF2659-1BB3-4A74-AF49-167E75378DA3}">
      <dsp:nvSpPr>
        <dsp:cNvPr id="0" name=""/>
        <dsp:cNvSpPr/>
      </dsp:nvSpPr>
      <dsp:spPr>
        <a:xfrm>
          <a:off x="0" y="2068307"/>
          <a:ext cx="8229600" cy="81549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35000"/>
                <a:satMod val="260000"/>
              </a:schemeClr>
            </a:gs>
            <a:gs pos="30000">
              <a:schemeClr val="accent1">
                <a:hueOff val="0"/>
                <a:satOff val="0"/>
                <a:lumOff val="0"/>
                <a:alphaOff val="0"/>
                <a:tint val="38000"/>
                <a:satMod val="260000"/>
              </a:schemeClr>
            </a:gs>
            <a:gs pos="75000">
              <a:schemeClr val="accent1">
                <a:hueOff val="0"/>
                <a:satOff val="0"/>
                <a:lumOff val="0"/>
                <a:alphaOff val="0"/>
                <a:tint val="55000"/>
                <a:satMod val="25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ln>
          <a:noFill/>
        </a:ln>
        <a:effectLst>
          <a:outerShdw blurRad="50800" dist="25000" dir="5400000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lvl="0" algn="ctr" defTabSz="1511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3400" i="1" kern="1200" dirty="0" smtClean="0"/>
            <a:t>Айналым құралы</a:t>
          </a:r>
          <a:endParaRPr lang="ru-RU" sz="3400" kern="1200" dirty="0"/>
        </a:p>
      </dsp:txBody>
      <dsp:txXfrm>
        <a:off x="39809" y="2108116"/>
        <a:ext cx="8149982" cy="735872"/>
      </dsp:txXfrm>
    </dsp:sp>
    <dsp:sp modelId="{21053071-26E1-4B57-BDD4-52E2D6E5D6A5}">
      <dsp:nvSpPr>
        <dsp:cNvPr id="0" name=""/>
        <dsp:cNvSpPr/>
      </dsp:nvSpPr>
      <dsp:spPr>
        <a:xfrm>
          <a:off x="0" y="2981717"/>
          <a:ext cx="8229600" cy="81549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35000"/>
                <a:satMod val="260000"/>
              </a:schemeClr>
            </a:gs>
            <a:gs pos="30000">
              <a:schemeClr val="accent1">
                <a:hueOff val="0"/>
                <a:satOff val="0"/>
                <a:lumOff val="0"/>
                <a:alphaOff val="0"/>
                <a:tint val="38000"/>
                <a:satMod val="260000"/>
              </a:schemeClr>
            </a:gs>
            <a:gs pos="75000">
              <a:schemeClr val="accent1">
                <a:hueOff val="0"/>
                <a:satOff val="0"/>
                <a:lumOff val="0"/>
                <a:alphaOff val="0"/>
                <a:tint val="55000"/>
                <a:satMod val="25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ln>
          <a:noFill/>
        </a:ln>
        <a:effectLst>
          <a:outerShdw blurRad="50800" dist="25000" dir="5400000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lvl="0" algn="ctr" defTabSz="1511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3400" i="1" kern="1200" dirty="0" smtClean="0"/>
            <a:t>Төлем құралы</a:t>
          </a:r>
          <a:endParaRPr lang="ru-RU" sz="3400" kern="1200" dirty="0"/>
        </a:p>
      </dsp:txBody>
      <dsp:txXfrm>
        <a:off x="39809" y="3021526"/>
        <a:ext cx="8149982" cy="735872"/>
      </dsp:txXfrm>
    </dsp:sp>
    <dsp:sp modelId="{B65B95A1-04D8-4C8B-962F-E74E9D3059EF}">
      <dsp:nvSpPr>
        <dsp:cNvPr id="0" name=""/>
        <dsp:cNvSpPr/>
      </dsp:nvSpPr>
      <dsp:spPr>
        <a:xfrm>
          <a:off x="0" y="3895127"/>
          <a:ext cx="8229600" cy="81549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35000"/>
                <a:satMod val="260000"/>
              </a:schemeClr>
            </a:gs>
            <a:gs pos="30000">
              <a:schemeClr val="accent1">
                <a:hueOff val="0"/>
                <a:satOff val="0"/>
                <a:lumOff val="0"/>
                <a:alphaOff val="0"/>
                <a:tint val="38000"/>
                <a:satMod val="260000"/>
              </a:schemeClr>
            </a:gs>
            <a:gs pos="75000">
              <a:schemeClr val="accent1">
                <a:hueOff val="0"/>
                <a:satOff val="0"/>
                <a:lumOff val="0"/>
                <a:alphaOff val="0"/>
                <a:tint val="55000"/>
                <a:satMod val="25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ln>
          <a:noFill/>
        </a:ln>
        <a:effectLst>
          <a:outerShdw blurRad="50800" dist="25000" dir="5400000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lvl="0" algn="ctr" defTabSz="1511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3400" i="1" kern="1200" smtClean="0"/>
            <a:t>Қазына </a:t>
          </a:r>
          <a:r>
            <a:rPr lang="kk-KZ" sz="3400" i="1" kern="1200" dirty="0" smtClean="0"/>
            <a:t>жинау құралы</a:t>
          </a:r>
          <a:r>
            <a:rPr lang="kk-KZ" sz="3400" kern="1200" dirty="0" smtClean="0"/>
            <a:t> </a:t>
          </a:r>
          <a:endParaRPr lang="ru-RU" sz="3400" kern="1200" dirty="0"/>
        </a:p>
      </dsp:txBody>
      <dsp:txXfrm>
        <a:off x="39809" y="3934936"/>
        <a:ext cx="8149982" cy="735872"/>
      </dsp:txXfrm>
    </dsp:sp>
    <dsp:sp modelId="{9D6C919D-5B33-495E-93A1-BB5918220A95}">
      <dsp:nvSpPr>
        <dsp:cNvPr id="0" name=""/>
        <dsp:cNvSpPr/>
      </dsp:nvSpPr>
      <dsp:spPr>
        <a:xfrm>
          <a:off x="0" y="4808537"/>
          <a:ext cx="8229600" cy="81549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35000"/>
                <a:satMod val="260000"/>
              </a:schemeClr>
            </a:gs>
            <a:gs pos="30000">
              <a:schemeClr val="accent1">
                <a:hueOff val="0"/>
                <a:satOff val="0"/>
                <a:lumOff val="0"/>
                <a:alphaOff val="0"/>
                <a:tint val="38000"/>
                <a:satMod val="260000"/>
              </a:schemeClr>
            </a:gs>
            <a:gs pos="75000">
              <a:schemeClr val="accent1">
                <a:hueOff val="0"/>
                <a:satOff val="0"/>
                <a:lumOff val="0"/>
                <a:alphaOff val="0"/>
                <a:tint val="55000"/>
                <a:satMod val="25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ln>
          <a:noFill/>
        </a:ln>
        <a:effectLst>
          <a:outerShdw blurRad="50800" dist="25000" dir="5400000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lvl="0" algn="ctr" defTabSz="1511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3400" i="1" kern="1200" dirty="0" smtClean="0"/>
            <a:t>Әлемдік ақша</a:t>
          </a:r>
          <a:endParaRPr lang="ru-RU" sz="3400" kern="1200" dirty="0"/>
        </a:p>
      </dsp:txBody>
      <dsp:txXfrm>
        <a:off x="39809" y="4848346"/>
        <a:ext cx="8149982" cy="73587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equation2">
  <dgm:title val=""/>
  <dgm:desc val=""/>
  <dgm:catLst>
    <dgm:cat type="relationship" pri="18000"/>
    <dgm:cat type="process" pri="26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>
          <dgm:param type="linDir" val="fromL"/>
          <dgm:param type="fallback" val="2D"/>
        </dgm:alg>
      </dgm:if>
      <dgm:else name="Name3">
        <dgm:alg type="lin">
          <dgm:param type="linDir" val="fromR"/>
          <dgm:param type="fallback" val="2D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ch" ptType="node" func="cnt" op="gte" val="3">
        <dgm:constrLst>
          <dgm:constr type="h" for="des" forName="node" refType="w" fact="0.5"/>
          <dgm:constr type="w" for="ch" forName="lastNode" refType="w"/>
          <dgm:constr type="w" for="des" forName="node" refType="h" refFor="des" refForName="node"/>
          <dgm:constr type="w" for="ch" forName="sibTransLast" refType="h" refFor="des" refForName="node" fact="0.6"/>
          <dgm:constr type="h" for="des" forName="sibTrans" refType="h" refFor="des" refForName="node" op="equ" fact="0.58"/>
          <dgm:constr type="w" for="des" forName="sibTrans" refType="h" refFor="des" refForName="sibTrans" op="equ"/>
          <dgm:constr type="primFontSz" for="ch" forName="lastNode" op="equ" val="65"/>
          <dgm:constr type="primFontSz" for="des" forName="node" op="equ" val="65"/>
          <dgm:constr type="primFontSz" for="des" forName="sibTrans" val="55"/>
          <dgm:constr type="primFontSz" for="des" forName="sibTrans" refType="primFontSz" refFor="des" refForName="node" op="lte" fact="0.8"/>
          <dgm:constr type="primFontSz" for="des" forName="connectorText" refType="primFontSz" refFor="des" refForName="node" op="lte" fact="0.8"/>
          <dgm:constr type="primFontSz" for="des" forName="connectorText" refType="primFontSz" refFor="des" refForName="sibTrans" op="equ"/>
          <dgm:constr type="h" for="des" forName="spacerT" refType="h" refFor="des" refForName="sibTrans" fact="0.14"/>
          <dgm:constr type="h" for="des" forName="spacerB" refType="h" refFor="des" refForName="sibTrans" fact="0.14"/>
        </dgm:constrLst>
      </dgm:if>
      <dgm:else name="Name6">
        <dgm:constrLst>
          <dgm:constr type="h" for="des" forName="node" refType="w"/>
          <dgm:constr type="w" for="ch" forName="lastNode" refType="w"/>
          <dgm:constr type="w" for="des" forName="node" refType="h" refFor="des" refForName="node"/>
          <dgm:constr type="w" for="ch" forName="sibTransLast" refType="h" refFor="des" refForName="node" fact="0.6"/>
          <dgm:constr type="h" for="des" forName="sibTrans" refType="h" refFor="des" refForName="node" op="equ" fact="0.58"/>
          <dgm:constr type="w" for="des" forName="sibTrans" refType="h" refFor="des" refForName="sibTrans" op="equ"/>
          <dgm:constr type="primFontSz" for="des" forName="node" val="65"/>
          <dgm:constr type="primFontSz" for="ch" forName="lastNode" refType="primFontSz" refFor="des" refForName="node" op="equ"/>
          <dgm:constr type="primFontSz" for="des" forName="sibTrans" val="55"/>
          <dgm:constr type="primFontSz" for="des" forName="connectorText" refType="primFontSz" refFor="des" refForName="node" op="lte" fact="0.8"/>
          <dgm:constr type="primFontSz" for="des" forName="connectorText" refType="primFontSz" refFor="des" refForName="sibTrans" op="equ"/>
          <dgm:constr type="h" for="des" forName="spacerT" refType="h" refFor="des" refForName="sibTrans" fact="0.14"/>
          <dgm:constr type="h" for="des" forName="spacerB" refType="h" refFor="des" refForName="sibTrans" fact="0.14"/>
        </dgm:constrLst>
      </dgm:else>
    </dgm:choose>
    <dgm:ruleLst/>
    <dgm:choose name="Name7">
      <dgm:if name="Name8" axis="ch" ptType="node" func="cnt" op="gte" val="1">
        <dgm:layoutNode name="vNodes">
          <dgm:alg type="lin">
            <dgm:param type="linDir" val="fromT"/>
            <dgm:param type="fallback" val="2D"/>
          </dgm:alg>
          <dgm:shape xmlns:r="http://schemas.openxmlformats.org/officeDocument/2006/relationships" r:blip="">
            <dgm:adjLst/>
          </dgm:shape>
          <dgm:presOf/>
          <dgm:constrLst/>
          <dgm:ruleLst/>
          <dgm:forEach name="Name9" axis="ch" ptType="node">
            <dgm:choose name="Name10">
              <dgm:if name="Name11" axis="self" func="revPos" op="neq" val="1">
                <dgm:layoutNode name="node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  <dgm:choose name="Name12">
                  <dgm:if name="Name13" axis="self" ptType="node" func="revPos" op="gt" val="2">
                    <dgm:forEach name="sibTransForEach" axis="followSib" ptType="sibTrans" cnt="1">
                      <dgm:layoutNode name="spacerT">
                        <dgm:alg type="sp"/>
                        <dgm:shape xmlns:r="http://schemas.openxmlformats.org/officeDocument/2006/relationships" r:blip="">
                          <dgm:adjLst/>
                        </dgm:shape>
                        <dgm:presOf axis="self"/>
                        <dgm:constrLst/>
                        <dgm:ruleLst/>
                      </dgm:layoutNode>
                      <dgm:layoutNode name="sibTrans">
                        <dgm:alg type="tx"/>
                        <dgm:shape xmlns:r="http://schemas.openxmlformats.org/officeDocument/2006/relationships" type="mathPlus" r:blip="">
                          <dgm:adjLst/>
                        </dgm:shape>
                        <dgm:presOf axis="self"/>
                        <dgm:constrLst>
                          <dgm:constr type="h" refType="w"/>
                          <dgm:constr type="lMarg"/>
                          <dgm:constr type="rMarg"/>
                          <dgm:constr type="tMarg"/>
                          <dgm:constr type="bMarg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spacerB">
                        <dgm:alg type="sp"/>
                        <dgm:shape xmlns:r="http://schemas.openxmlformats.org/officeDocument/2006/relationships" r:blip="">
                          <dgm:adjLst/>
                        </dgm:shape>
                        <dgm:presOf axis="self"/>
                        <dgm:constrLst/>
                        <dgm:ruleLst/>
                      </dgm:layoutNode>
                    </dgm:forEach>
                  </dgm:if>
                  <dgm:else name="Name14"/>
                </dgm:choose>
              </dgm:if>
              <dgm:else name="Name15"/>
            </dgm:choose>
          </dgm:forEach>
        </dgm:layoutNode>
        <dgm:choose name="Name16">
          <dgm:if name="Name17" axis="ch" ptType="node" func="cnt" op="gt" val="1">
            <dgm:layoutNode name="sibTransLast">
              <dgm:alg type="conn">
                <dgm:param type="begPts" val="auto"/>
                <dgm:param type="endPts" val="auto"/>
                <dgm:param type="srcNode" val="vNodes"/>
                <dgm:param type="dstNode" val="lastNode"/>
              </dgm:alg>
              <dgm:shape xmlns:r="http://schemas.openxmlformats.org/officeDocument/2006/relationships" type="conn" r:blip="">
                <dgm:adjLst/>
              </dgm:shape>
              <dgm:presOf axis="ch" ptType="sibTrans" st="-1" cnt="1"/>
              <dgm:constrLst>
                <dgm:constr type="h" refType="w" fact="0.62"/>
                <dgm:constr type="connDist"/>
                <dgm:constr type="begPad" refType="connDist" fact="0.25"/>
                <dgm:constr type="endPad" refType="connDist" fact="0.22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ch desOrSelf" ptType="sibTrans sibTrans" st="-1 1" cnt="1 0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if>
          <dgm:else name="Name18"/>
        </dgm:choose>
        <dgm:layoutNode name="lastNode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ellipse" r:blip="">
            <dgm:adjLst/>
          </dgm:shape>
          <dgm:presOf axis="ch desOrSelf" ptType="node node" st="-1 1" cnt="1 0"/>
          <dgm:constrLst>
            <dgm:constr type="h" refType="w"/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</dgm:if>
      <dgm:else name="Name19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arrow4">
  <dgm:title val=""/>
  <dgm:desc val=""/>
  <dgm:catLst>
    <dgm:cat type="relationship" pri="8000"/>
    <dgm:cat type="process" pri="3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clrData>
  <dgm:layoutNode name="compositeShape">
    <dgm:varLst>
      <dgm:chMax val="2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hoose name="Name2">
          <dgm:if name="Name3" axis="ch" ptType="node" func="cnt" op="lte" val="1">
            <dgm:constrLst>
              <dgm:constr type="primFontSz" for="des" ptType="node" op="equ" val="65"/>
              <dgm:constr type="w" for="ch" forName="upArrow" refType="w" fact="0.33"/>
              <dgm:constr type="h" for="ch" forName="upArrow" refType="h"/>
              <dgm:constr type="b" for="ch" forName="upArrow" refType="h" fact="0.48"/>
              <dgm:constr type="l" for="ch" forName="upArrow"/>
              <dgm:constr type="h" for="ch" forName="upArrow" refType="w" refFor="ch" refForName="upArrow" op="gte" fact="0.75"/>
              <dgm:constr type="w" for="ch" forName="upArrowText" refType="w" fact="0.56"/>
              <dgm:constr type="h" for="ch" forName="upArrowText" refType="h"/>
              <dgm:constr type="b" for="ch" forName="upArrowText" refType="h" fact="0.48"/>
              <dgm:constr type="l" for="ch" forName="upArrowText" refType="w" refFor="ch" refForName="upArrow" fact="1.03"/>
            </dgm:constrLst>
          </dgm:if>
          <dgm:else name="Name4">
            <dgm:constrLst>
              <dgm:constr type="primFontSz" for="des" ptType="node" op="equ" val="65"/>
              <dgm:constr type="w" for="ch" forName="upArrow" refType="w" fact="0.33"/>
              <dgm:constr type="h" for="ch" forName="upArrow" refType="h" fact="0.48"/>
              <dgm:constr type="b" for="ch" forName="upArrow" refType="h" fact="0.48"/>
              <dgm:constr type="l" for="ch" forName="upArrow"/>
              <dgm:constr type="h" for="ch" forName="upArrow" refType="w" refFor="ch" refForName="upArrow" op="gte" fact="0.75"/>
              <dgm:constr type="w" for="ch" forName="upArrowText" refType="w" fact="0.56"/>
              <dgm:constr type="h" for="ch" forName="upArrowText" refType="h" fact="0.48"/>
              <dgm:constr type="b" for="ch" forName="upArrowText" refType="h" fact="0.48"/>
              <dgm:constr type="l" for="ch" forName="upArrowText" refType="w" refFor="ch" refForName="upArrow" fact="1.03"/>
              <dgm:constr type="w" for="ch" forName="downArrow" refType="w" fact="0.33"/>
              <dgm:constr type="h" for="ch" forName="downArrow" refType="h" fact="0.48"/>
              <dgm:constr type="t" for="ch" forName="downArrow" refType="h" fact="0.52"/>
              <dgm:constr type="l" for="ch" forName="downArrow" refType="w" refFor="ch" refForName="downArrow" fact="0.3"/>
              <dgm:constr type="h" for="ch" forName="downArrow" refType="w" refFor="ch" refForName="downArrow" op="gte" fact="0.75"/>
              <dgm:constr type="w" for="ch" forName="downArrowText" refType="w" fact="0.56"/>
              <dgm:constr type="h" for="ch" forName="downArrowText" refType="h" fact="0.48"/>
              <dgm:constr type="t" for="ch" forName="downArrowText" refType="h" fact="0.52"/>
              <dgm:constr type="l" for="ch" forName="downArrowText" refType="w" refFor="ch" refForName="downArrow" fact="1.33"/>
            </dgm:constrLst>
          </dgm:else>
        </dgm:choose>
      </dgm:if>
      <dgm:else name="Name5">
        <dgm:choose name="Name6">
          <dgm:if name="Name7" axis="ch" ptType="node" func="cnt" op="lte" val="1">
            <dgm:constrLst>
              <dgm:constr type="primFontSz" for="des" ptType="node" op="equ" val="65"/>
              <dgm:constr type="w" for="ch" forName="upArrow" refType="w" fact="0.33"/>
              <dgm:constr type="h" for="ch" forName="upArrow" refType="h"/>
              <dgm:constr type="t" for="ch" forName="upArrow"/>
              <dgm:constr type="l" for="ch" forName="upArrow" refType="w" fact="0.67"/>
              <dgm:constr type="h" for="ch" forName="upArrow" refType="w" refFor="ch" refForName="upArrow" op="gte" fact="0.75"/>
              <dgm:constr type="w" for="ch" forName="upArrowText" refType="w" fact="0.56"/>
              <dgm:constr type="h" for="ch" forName="upArrowText" refType="h"/>
              <dgm:constr type="t" for="ch" forName="upArrowText"/>
              <dgm:constr type="l" for="ch" forName="upArrowText" refType="w" fact="0.1"/>
            </dgm:constrLst>
          </dgm:if>
          <dgm:else name="Name8">
            <dgm:constrLst>
              <dgm:constr type="primFontSz" for="des" ptType="node" op="equ" val="65"/>
              <dgm:constr type="w" for="ch" forName="upArrow" refType="w" fact="0.33"/>
              <dgm:constr type="h" for="ch" forName="upArrow" refType="h" fact="0.48"/>
              <dgm:constr type="t" for="ch" forName="upArrow"/>
              <dgm:constr type="l" for="ch" forName="upArrow" refType="w" fact="0.67"/>
              <dgm:constr type="h" for="ch" forName="upArrow" refType="w" refFor="ch" refForName="upArrow" op="gte" fact="0.75"/>
              <dgm:constr type="w" for="ch" forName="upArrowText" refType="w" fact="0.56"/>
              <dgm:constr type="h" for="ch" forName="upArrowText" refType="h" fact="0.48"/>
              <dgm:constr type="t" for="ch" forName="upArrowText"/>
              <dgm:constr type="l" for="ch" forName="upArrowText" refType="w" fact="0.1"/>
              <dgm:constr type="w" for="ch" forName="downArrow" refType="w" fact="0.33"/>
              <dgm:constr type="h" for="ch" forName="downArrow" refType="h" fact="0.48"/>
              <dgm:constr type="t" for="ch" forName="downArrow" refType="h" fact="0.52"/>
              <dgm:constr type="l" for="ch" forName="downArrow" refType="w" fact="0.57"/>
              <dgm:constr type="h" for="ch" forName="downArrow" refType="w" refFor="ch" refForName="downArrow" op="gte" fact="0.75"/>
              <dgm:constr type="w" for="ch" forName="downArrowText" refType="w" fact="0.56"/>
              <dgm:constr type="h" for="ch" forName="downArrowText" refType="h" fact="0.48"/>
              <dgm:constr type="t" for="ch" forName="downArrowText" refType="h" fact="0.52"/>
              <dgm:constr type="l" for="ch" forName="downArrowText"/>
            </dgm:constrLst>
          </dgm:else>
        </dgm:choose>
      </dgm:else>
    </dgm:choose>
    <dgm:ruleLst/>
    <dgm:forEach name="Name9" axis="ch" ptType="node" cnt="1">
      <dgm:layoutNode name="upArrow" styleLbl="node1">
        <dgm:alg type="sp"/>
        <dgm:shape xmlns:r="http://schemas.openxmlformats.org/officeDocument/2006/relationships" type="upArrow" r:blip="">
          <dgm:adjLst/>
        </dgm:shape>
        <dgm:presOf/>
        <dgm:constrLst/>
        <dgm:ruleLst/>
      </dgm:layoutNode>
      <dgm:layoutNode name="upArrowText" styleLbl="revTx">
        <dgm:varLst>
          <dgm:chMax val="0"/>
          <dgm:bulletEnabled val="1"/>
        </dgm:varLst>
        <dgm:choose name="Name10">
          <dgm:if name="Name1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12">
            <dgm:choose name="Name13">
              <dgm:if name="Name14" func="var" arg="dir" op="equ" val="norm">
                <dgm:alg type="tx">
                  <dgm:param type="parTxLTRAlign" val="l"/>
                  <dgm:param type="parTxRTLAlign" val="l"/>
                  <dgm:param type="txAnchorVertCh" val="mid"/>
                </dgm:alg>
              </dgm:if>
              <dgm:else name="Name15">
                <dgm:alg type="tx">
                  <dgm:param type="parTxLTRAlign" val="r"/>
                  <dgm:param type="parTxRTLAlign" val="r"/>
                  <dgm:param type="txAnchorVertCh" val="mid"/>
                </dgm:alg>
              </dgm:else>
            </dgm:choose>
          </dgm:else>
        </dgm:choose>
        <dgm:shape xmlns:r="http://schemas.openxmlformats.org/officeDocument/2006/relationships" type="rect" r:blip="">
          <dgm:adjLst/>
        </dgm:shape>
        <dgm:presOf axis="desOrSelf" ptType="node"/>
        <dgm:constrLst>
          <dgm:constr type="tMarg"/>
        </dgm:constrLst>
        <dgm:ruleLst>
          <dgm:rule type="primFontSz" val="5" fact="NaN" max="NaN"/>
        </dgm:ruleLst>
      </dgm:layoutNode>
    </dgm:forEach>
    <dgm:forEach name="Name16" axis="ch" ptType="node" st="2" cnt="1">
      <dgm:layoutNode name="downArrow" styleLbl="node1">
        <dgm:alg type="sp"/>
        <dgm:shape xmlns:r="http://schemas.openxmlformats.org/officeDocument/2006/relationships" type="downArrow" r:blip="">
          <dgm:adjLst/>
        </dgm:shape>
        <dgm:presOf/>
        <dgm:constrLst/>
        <dgm:ruleLst/>
      </dgm:layoutNode>
      <dgm:layoutNode name="downArrowText" styleLbl="revTx">
        <dgm:varLst>
          <dgm:chMax val="0"/>
          <dgm:bulletEnabled val="1"/>
        </dgm:varLst>
        <dgm:choose name="Name17">
          <dgm:if name="Name18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19">
            <dgm:choose name="Name20">
              <dgm:if name="Name21" func="var" arg="dir" op="equ" val="norm">
                <dgm:alg type="tx">
                  <dgm:param type="parTxLTRAlign" val="l"/>
                  <dgm:param type="parTxRTLAlign" val="l"/>
                  <dgm:param type="txAnchorVertCh" val="mid"/>
                </dgm:alg>
              </dgm:if>
              <dgm:else name="Name22">
                <dgm:alg type="tx">
                  <dgm:param type="parTxLTRAlign" val="r"/>
                  <dgm:param type="parTxRTLAlign" val="r"/>
                  <dgm:param type="txAnchorVertCh" val="mid"/>
                </dgm:alg>
              </dgm:else>
            </dgm:choose>
          </dgm:else>
        </dgm:choose>
        <dgm:shape xmlns:r="http://schemas.openxmlformats.org/officeDocument/2006/relationships" type="rect" r:blip="">
          <dgm:adjLst/>
        </dgm:shape>
        <dgm:presOf axis="desOrSelf" ptType="node"/>
        <dgm:constrLst>
          <dgm:constr type="tMarg"/>
        </dgm:constrLst>
        <dgm:ruleLst>
          <dgm:rule type="primFontSz" val="5" fact="NaN" max="NaN"/>
        </dgm:ruleLst>
      </dgm:layoutNod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04.12.2021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Прямоугольник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ая соединительная линия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Прямая соединительная линия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Овал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Овал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Овал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Объект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04.12.2021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04.12.2021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Прямая соединительная линия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Прямая соединительная линия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Овал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Овал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Овал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Прямая соединительная линия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04.12.2021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Объект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Объект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04.12.2021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Объект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Объект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04.12.2021</a:t>
            </a:fld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04.12.2021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Объект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04.12.2021</a:t>
            </a:fld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3" name="Нижний колонтитул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Прямая соединительная линия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Дата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04.12.2021</a:t>
            </a:fld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04.12.2021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04.12.2021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04.12.2021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одержимое 4"/>
          <p:cNvSpPr>
            <a:spLocks noGrp="1"/>
          </p:cNvSpPr>
          <p:nvPr>
            <p:ph sz="quarter" idx="1"/>
          </p:nvPr>
        </p:nvSpPr>
        <p:spPr>
          <a:xfrm>
            <a:off x="539552" y="1556792"/>
            <a:ext cx="8003232" cy="3096344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kk-KZ" sz="3600" b="1" i="1" dirty="0" smtClean="0"/>
              <a:t>Нарықтық шаруашылықтың қалыптасу алғышарттары. </a:t>
            </a:r>
          </a:p>
          <a:p>
            <a:pPr marL="0" indent="0" algn="ctr">
              <a:buNone/>
            </a:pPr>
            <a:r>
              <a:rPr lang="kk-KZ" sz="3600" b="1" i="1" dirty="0" smtClean="0"/>
              <a:t>Тауар-ақша қатынастары</a:t>
            </a:r>
            <a:endParaRPr lang="ru-RU" sz="3600" b="1" i="1" dirty="0" smtClean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763688" y="1772816"/>
            <a:ext cx="7272808" cy="1894362"/>
          </a:xfrm>
        </p:spPr>
        <p:txBody>
          <a:bodyPr>
            <a:normAutofit/>
          </a:bodyPr>
          <a:lstStyle/>
          <a:p>
            <a:pPr algn="ctr"/>
            <a:r>
              <a:rPr lang="ru-RU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1. На</a:t>
            </a:r>
            <a:r>
              <a:rPr lang="kk-KZ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рықтық шаруашылықтың негізгі белгілері. Натуралды және тауарлы шаруашылық</a:t>
            </a:r>
            <a:endParaRPr lang="ru-RU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76143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19256" cy="4162474"/>
          </a:xfrm>
        </p:spPr>
        <p:txBody>
          <a:bodyPr>
            <a:normAutofit/>
          </a:bodyPr>
          <a:lstStyle/>
          <a:p>
            <a:pPr algn="just"/>
            <a:r>
              <a:rPr lang="kk-KZ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Қоғамдық шаруашылықтың нысаны</a:t>
            </a:r>
            <a:r>
              <a:rPr lang="kk-KZ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 адамдардың шаруашылық қызметін ұйымдастырудың белгілі бір тәсілі.</a:t>
            </a:r>
            <a:br>
              <a:rPr lang="kk-KZ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kk-KZ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kk-KZ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kk-KZ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Қоғамдық шаруашылықты жүргізудің 2 әдісі бар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763688" y="260648"/>
            <a:ext cx="7272808" cy="3096344"/>
          </a:xfrm>
        </p:spPr>
        <p:txBody>
          <a:bodyPr>
            <a:normAutofit fontScale="90000"/>
          </a:bodyPr>
          <a:lstStyle/>
          <a:p>
            <a:r>
              <a:rPr lang="kk-KZ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Натуралды шаруашылық </a:t>
            </a:r>
            <a:r>
              <a:rPr lang="kk-KZ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kk-KZ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қоғамның тек өз қажеттіліктері үшін ғана қажетті өнімдердің жиынтығын өндірумен айналысатын тұйық шаруашылық. </a:t>
            </a:r>
            <a:r>
              <a:rPr lang="kk-KZ" sz="18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kk-KZ" sz="18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kk-KZ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kk-KZ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b="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Натуралды</a:t>
            </a:r>
            <a:r>
              <a:rPr lang="ru-RU" sz="18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шаруашылықтың</a:t>
            </a:r>
            <a:r>
              <a:rPr lang="ru-RU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негізгі</a:t>
            </a:r>
            <a:r>
              <a:rPr lang="ru-RU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сипатты</a:t>
            </a:r>
            <a:r>
              <a:rPr lang="ru-RU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белгілері</a:t>
            </a:r>
            <a:r>
              <a:rPr lang="ru-RU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br>
              <a:rPr lang="ru-RU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1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экономикалық</a:t>
            </a:r>
            <a:r>
              <a:rPr lang="ru-RU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қатынастар</a:t>
            </a:r>
            <a:r>
              <a:rPr lang="ru-RU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жүйесінің</a:t>
            </a:r>
            <a:r>
              <a:rPr lang="ru-RU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тұйықтылығы</a:t>
            </a:r>
            <a:r>
              <a:rPr lang="ru-RU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br>
              <a:rPr lang="ru-RU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1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әмбебап</a:t>
            </a:r>
            <a:r>
              <a:rPr lang="ru-RU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қол</a:t>
            </a:r>
            <a:r>
              <a:rPr lang="ru-RU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еңбегіне</a:t>
            </a:r>
            <a:r>
              <a:rPr lang="ru-RU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негізделген</a:t>
            </a:r>
            <a:r>
              <a:rPr lang="ru-RU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өндірістің</a:t>
            </a:r>
            <a:r>
              <a:rPr lang="ru-RU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орын</a:t>
            </a:r>
            <a:r>
              <a:rPr lang="ru-RU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алуы</a:t>
            </a:r>
            <a:r>
              <a:rPr lang="ru-RU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br>
              <a:rPr lang="ru-RU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1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қоғамдық</a:t>
            </a:r>
            <a:r>
              <a:rPr lang="ru-RU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еңбек</a:t>
            </a:r>
            <a:r>
              <a:rPr lang="ru-RU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бөлінісінің</a:t>
            </a:r>
            <a:r>
              <a:rPr lang="ru-RU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жоқ</a:t>
            </a:r>
            <a:r>
              <a:rPr lang="ru-RU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болуы</a:t>
            </a:r>
            <a:r>
              <a:rPr lang="ru-RU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br>
              <a:rPr lang="ru-RU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1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өндіріс</a:t>
            </a:r>
            <a:r>
              <a:rPr lang="ru-RU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пен </a:t>
            </a:r>
            <a:r>
              <a:rPr lang="ru-RU" sz="1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тұтынудың</a:t>
            </a:r>
            <a:r>
              <a:rPr lang="ru-RU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арасында</a:t>
            </a:r>
            <a:r>
              <a:rPr lang="ru-RU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тікелей</a:t>
            </a:r>
            <a:r>
              <a:rPr lang="ru-RU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экономикалық</a:t>
            </a:r>
            <a:r>
              <a:rPr lang="ru-RU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байланыстардың</a:t>
            </a:r>
            <a:r>
              <a:rPr lang="ru-RU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орын</a:t>
            </a:r>
            <a:r>
              <a:rPr lang="ru-RU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алуы</a:t>
            </a:r>
            <a:r>
              <a:rPr lang="ru-RU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br>
              <a:rPr lang="ru-RU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1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еңбек</a:t>
            </a:r>
            <a:r>
              <a:rPr lang="ru-RU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өнімдерінің</a:t>
            </a:r>
            <a:r>
              <a:rPr lang="ru-RU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айырбасқа</a:t>
            </a:r>
            <a:r>
              <a:rPr lang="ru-RU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түспеуі</a:t>
            </a:r>
            <a:r>
              <a:rPr lang="ru-RU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b="0" dirty="0"/>
              <a:t/>
            </a:r>
            <a:br>
              <a:rPr lang="ru-RU" b="0" dirty="0"/>
            </a:br>
            <a:endParaRPr lang="ru-RU" b="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768" y="3501008"/>
            <a:ext cx="6408712" cy="30243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216706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763688" y="116632"/>
            <a:ext cx="7200800" cy="3600400"/>
          </a:xfrm>
        </p:spPr>
        <p:txBody>
          <a:bodyPr>
            <a:noAutofit/>
          </a:bodyPr>
          <a:lstStyle/>
          <a:p>
            <a:r>
              <a:rPr lang="ru-RU" sz="1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Тауарлы</a:t>
            </a:r>
            <a:r>
              <a:rPr lang="ru-RU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шаруашылық</a:t>
            </a:r>
            <a:r>
              <a:rPr lang="ru-RU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1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өнімдердің</a:t>
            </a:r>
            <a:r>
              <a:rPr lang="ru-RU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жеке</a:t>
            </a:r>
            <a:r>
              <a:rPr lang="ru-RU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тұтыну</a:t>
            </a:r>
            <a:r>
              <a:rPr lang="ru-RU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үшін</a:t>
            </a:r>
            <a:r>
              <a:rPr lang="ru-RU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емес</a:t>
            </a:r>
            <a:r>
              <a:rPr lang="ru-RU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олардың</a:t>
            </a:r>
            <a:r>
              <a:rPr lang="ru-RU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айырбастау</a:t>
            </a:r>
            <a:r>
              <a:rPr lang="ru-RU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сату</a:t>
            </a:r>
            <a:r>
              <a:rPr lang="ru-RU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үшін</a:t>
            </a:r>
            <a:r>
              <a:rPr lang="ru-RU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өндірілуін</a:t>
            </a:r>
            <a:r>
              <a:rPr lang="ru-RU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сипаттайтын</a:t>
            </a:r>
            <a:r>
              <a:rPr lang="ru-RU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шаруашылықтың</a:t>
            </a:r>
            <a:r>
              <a:rPr lang="ru-RU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дамыған</a:t>
            </a:r>
            <a:r>
              <a:rPr lang="ru-RU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түрі</a:t>
            </a:r>
            <a:r>
              <a:rPr lang="ru-RU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8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8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Тауарлы</a:t>
            </a:r>
            <a:r>
              <a:rPr lang="ru-RU" sz="1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шаруашылықтың</a:t>
            </a:r>
            <a:r>
              <a:rPr lang="ru-RU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негізгі</a:t>
            </a:r>
            <a:r>
              <a:rPr lang="ru-RU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сипатты</a:t>
            </a:r>
            <a:r>
              <a:rPr lang="ru-RU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белгілері</a:t>
            </a:r>
            <a:r>
              <a:rPr lang="ru-RU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br>
              <a:rPr lang="ru-RU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1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экономикалық</a:t>
            </a:r>
            <a:r>
              <a:rPr lang="ru-RU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қатынастар</a:t>
            </a:r>
            <a:r>
              <a:rPr lang="ru-RU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жүйесінің</a:t>
            </a:r>
            <a:r>
              <a:rPr lang="ru-RU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ашықтылығы</a:t>
            </a:r>
            <a:r>
              <a:rPr lang="ru-RU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br>
              <a:rPr lang="ru-RU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1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қоғамдық</a:t>
            </a:r>
            <a:r>
              <a:rPr lang="ru-RU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еңбек</a:t>
            </a:r>
            <a:r>
              <a:rPr lang="ru-RU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бөлінісінің</a:t>
            </a:r>
            <a:r>
              <a:rPr lang="ru-RU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дамуы</a:t>
            </a:r>
            <a:r>
              <a:rPr lang="ru-RU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br>
              <a:rPr lang="ru-RU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1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тауарлар</a:t>
            </a:r>
            <a:r>
              <a:rPr lang="ru-RU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айырбасының</a:t>
            </a:r>
            <a:r>
              <a:rPr lang="ru-RU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орын</a:t>
            </a:r>
            <a:r>
              <a:rPr lang="ru-RU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алуы</a:t>
            </a:r>
            <a:r>
              <a:rPr lang="ru-RU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br>
              <a:rPr lang="ru-RU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1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еңбектің</a:t>
            </a:r>
            <a:r>
              <a:rPr lang="ru-RU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мамандандырылуы</a:t>
            </a:r>
            <a:r>
              <a:rPr lang="ru-RU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br>
              <a:rPr lang="ru-RU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1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өндіріс</a:t>
            </a:r>
            <a:r>
              <a:rPr lang="ru-RU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пен </a:t>
            </a:r>
            <a:r>
              <a:rPr lang="ru-RU" sz="1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тұтынудың</a:t>
            </a:r>
            <a:r>
              <a:rPr lang="ru-RU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арасындағы</a:t>
            </a:r>
            <a:r>
              <a:rPr lang="ru-RU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жанама</a:t>
            </a:r>
            <a:r>
              <a:rPr lang="ru-RU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экономикалық</a:t>
            </a:r>
            <a:r>
              <a:rPr lang="ru-RU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байланыстардың</a:t>
            </a:r>
            <a:r>
              <a:rPr lang="ru-RU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орын</a:t>
            </a:r>
            <a:r>
              <a:rPr lang="ru-RU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алуы</a:t>
            </a:r>
            <a:r>
              <a:rPr lang="ru-RU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br>
              <a:rPr lang="ru-RU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1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еңбек</a:t>
            </a:r>
            <a:r>
              <a:rPr lang="ru-RU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өнімдері</a:t>
            </a:r>
            <a:r>
              <a:rPr lang="ru-RU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нарыққа</a:t>
            </a:r>
            <a:r>
              <a:rPr lang="ru-RU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сату</a:t>
            </a:r>
            <a:r>
              <a:rPr lang="ru-RU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немесе</a:t>
            </a:r>
            <a:r>
              <a:rPr lang="ru-RU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айырбас</a:t>
            </a:r>
            <a:r>
              <a:rPr lang="ru-RU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үшін</a:t>
            </a:r>
            <a:r>
              <a:rPr lang="ru-RU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түседі</a:t>
            </a:r>
            <a:r>
              <a:rPr lang="ru-RU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содан</a:t>
            </a:r>
            <a:r>
              <a:rPr lang="ru-RU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кейін</a:t>
            </a:r>
            <a:r>
              <a:rPr lang="ru-RU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тұтынылады</a:t>
            </a:r>
            <a:r>
              <a:rPr lang="ru-RU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1800" b="0" dirty="0"/>
              <a:t/>
            </a:r>
            <a:br>
              <a:rPr lang="ru-RU" sz="1800" b="0" dirty="0"/>
            </a:br>
            <a:endParaRPr lang="ru-RU" sz="1800" b="0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5031" y="3727600"/>
            <a:ext cx="5369457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85916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763688" y="1628800"/>
            <a:ext cx="7344816" cy="1728192"/>
          </a:xfrm>
        </p:spPr>
        <p:txBody>
          <a:bodyPr/>
          <a:lstStyle/>
          <a:p>
            <a:pPr algn="ctr"/>
            <a:r>
              <a:rPr lang="kk-KZ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2. Тауардың мәні, қасиеттері, формалары және әртүрлі теориялары</a:t>
            </a:r>
            <a:endParaRPr lang="ru-RU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721067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858218"/>
          </a:xfrm>
        </p:spPr>
        <p:txBody>
          <a:bodyPr>
            <a:noAutofit/>
          </a:bodyPr>
          <a:lstStyle/>
          <a:p>
            <a:pPr algn="ctr"/>
            <a:r>
              <a:rPr lang="kk-KZ" sz="36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Тауар</a:t>
            </a:r>
            <a:r>
              <a:rPr lang="kk-KZ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-</a:t>
            </a:r>
            <a:r>
              <a:rPr lang="kk-KZ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бұл сатуға арналған және айырбас үшін өндірілген адам іс-әрекетінің нәтижесі. </a:t>
            </a: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2276872"/>
            <a:ext cx="5832648" cy="40324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691680" y="332656"/>
            <a:ext cx="7200800" cy="648072"/>
          </a:xfrm>
        </p:spPr>
        <p:txBody>
          <a:bodyPr>
            <a:noAutofit/>
          </a:bodyPr>
          <a:lstStyle/>
          <a:p>
            <a:r>
              <a:rPr lang="kk-KZ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Тауардың екі қасиеті бар:</a:t>
            </a:r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763688" y="1052736"/>
            <a:ext cx="6912768" cy="2952328"/>
          </a:xfrm>
        </p:spPr>
        <p:txBody>
          <a:bodyPr>
            <a:normAutofit/>
          </a:bodyPr>
          <a:lstStyle/>
          <a:p>
            <a:r>
              <a:rPr lang="kk-KZ" sz="2000" dirty="0"/>
              <a:t>1 Тұтыну құны, тауар осы қасиеті арқылы сатып </a:t>
            </a:r>
            <a:r>
              <a:rPr lang="kk-KZ" sz="2000" dirty="0" smtClean="0"/>
              <a:t>алушылардың қандай </a:t>
            </a:r>
            <a:r>
              <a:rPr lang="kk-KZ" sz="2000" dirty="0"/>
              <a:t>да бір қажеттілігін қанағаттандыра алу қабілетіне ие </a:t>
            </a:r>
            <a:r>
              <a:rPr lang="kk-KZ" sz="2000" dirty="0" smtClean="0"/>
              <a:t>бола </a:t>
            </a:r>
            <a:r>
              <a:rPr lang="ru-RU" sz="2000" dirty="0" err="1" smtClean="0"/>
              <a:t>алады</a:t>
            </a:r>
            <a:r>
              <a:rPr lang="ru-RU" sz="2000" dirty="0" smtClean="0"/>
              <a:t>.</a:t>
            </a:r>
          </a:p>
          <a:p>
            <a:endParaRPr lang="ru-RU" sz="2000" dirty="0"/>
          </a:p>
          <a:p>
            <a:r>
              <a:rPr lang="ru-RU" sz="2000" dirty="0"/>
              <a:t>2 </a:t>
            </a:r>
            <a:r>
              <a:rPr lang="ru-RU" sz="2000" dirty="0" err="1"/>
              <a:t>Айырбас</a:t>
            </a:r>
            <a:r>
              <a:rPr lang="ru-RU" sz="2000" dirty="0"/>
              <a:t> </a:t>
            </a:r>
            <a:r>
              <a:rPr lang="ru-RU" sz="2000" dirty="0" err="1"/>
              <a:t>құны</a:t>
            </a:r>
            <a:r>
              <a:rPr lang="ru-RU" sz="2000" dirty="0"/>
              <a:t>, </a:t>
            </a:r>
            <a:r>
              <a:rPr lang="ru-RU" sz="2000" dirty="0" err="1"/>
              <a:t>яғни</a:t>
            </a:r>
            <a:r>
              <a:rPr lang="ru-RU" sz="2000" dirty="0"/>
              <a:t> </a:t>
            </a:r>
            <a:r>
              <a:rPr lang="ru-RU" sz="2000" dirty="0" err="1"/>
              <a:t>тауардың</a:t>
            </a:r>
            <a:r>
              <a:rPr lang="ru-RU" sz="2000" dirty="0"/>
              <a:t> </a:t>
            </a:r>
            <a:r>
              <a:rPr lang="ru-RU" sz="2000" dirty="0" err="1"/>
              <a:t>зат</a:t>
            </a:r>
            <a:r>
              <a:rPr lang="ru-RU" sz="2000" dirty="0"/>
              <a:t> бола </a:t>
            </a:r>
            <a:r>
              <a:rPr lang="ru-RU" sz="2000" dirty="0" err="1"/>
              <a:t>отырып</a:t>
            </a:r>
            <a:r>
              <a:rPr lang="ru-RU" sz="2000" dirty="0"/>
              <a:t> </a:t>
            </a:r>
            <a:r>
              <a:rPr lang="ru-RU" sz="2000" dirty="0" err="1"/>
              <a:t>басқа</a:t>
            </a:r>
            <a:r>
              <a:rPr lang="ru-RU" sz="2000" dirty="0"/>
              <a:t> </a:t>
            </a:r>
            <a:r>
              <a:rPr lang="ru-RU" sz="2000" dirty="0" err="1"/>
              <a:t>бір</a:t>
            </a:r>
            <a:r>
              <a:rPr lang="ru-RU" sz="2000" dirty="0"/>
              <a:t> </a:t>
            </a:r>
            <a:r>
              <a:rPr lang="ru-RU" sz="2000" dirty="0" err="1" smtClean="0"/>
              <a:t>затқа</a:t>
            </a:r>
            <a:r>
              <a:rPr lang="ru-RU" sz="2000" dirty="0" smtClean="0"/>
              <a:t> </a:t>
            </a:r>
            <a:r>
              <a:rPr lang="ru-RU" sz="2000" dirty="0" err="1" smtClean="0"/>
              <a:t>айырбастала</a:t>
            </a:r>
            <a:r>
              <a:rPr lang="ru-RU" sz="2000" dirty="0" smtClean="0"/>
              <a:t> </a:t>
            </a:r>
            <a:r>
              <a:rPr lang="ru-RU" sz="2000" dirty="0" err="1"/>
              <a:t>алуы</a:t>
            </a:r>
            <a:r>
              <a:rPr lang="ru-RU" sz="2000" dirty="0"/>
              <a:t>.</a:t>
            </a:r>
          </a:p>
          <a:p>
            <a:endParaRPr lang="ru-RU" sz="2000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0250" y="3225864"/>
            <a:ext cx="1714500" cy="33870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33825" y="3501008"/>
            <a:ext cx="4886647" cy="30156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269774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91264" cy="1440160"/>
          </a:xfrm>
        </p:spPr>
        <p:txBody>
          <a:bodyPr>
            <a:noAutofit/>
          </a:bodyPr>
          <a:lstStyle/>
          <a:p>
            <a:pPr algn="ctr"/>
            <a:r>
              <a:rPr lang="kk-KZ" sz="2800" dirty="0" smtClean="0">
                <a:latin typeface="Times New Roman" pitchFamily="18" charset="0"/>
                <a:cs typeface="Times New Roman" pitchFamily="18" charset="0"/>
              </a:rPr>
              <a:t>Тауардың  қасиеттері оны  өндіруге жұмсалған </a:t>
            </a:r>
            <a:r>
              <a:rPr lang="kk-KZ" sz="2800" u="sng" dirty="0" smtClean="0">
                <a:latin typeface="Times New Roman" pitchFamily="18" charset="0"/>
                <a:cs typeface="Times New Roman" pitchFamily="18" charset="0"/>
              </a:rPr>
              <a:t>еңбектің екі жақты сипатына</a:t>
            </a:r>
            <a:r>
              <a:rPr lang="kk-KZ" sz="2800" dirty="0" smtClean="0">
                <a:latin typeface="Times New Roman" pitchFamily="18" charset="0"/>
                <a:cs typeface="Times New Roman" pitchFamily="18" charset="0"/>
              </a:rPr>
              <a:t> байланысты: 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sz="quarter" idx="1"/>
          </p:nvPr>
        </p:nvGraphicFramePr>
        <p:xfrm>
          <a:off x="457200" y="1600200"/>
          <a:ext cx="7467600" cy="48736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одержимое 3"/>
          <p:cNvGraphicFramePr>
            <a:graphicFrameLocks noGrp="1"/>
          </p:cNvGraphicFramePr>
          <p:nvPr>
            <p:ph sz="quarter" idx="1"/>
          </p:nvPr>
        </p:nvGraphicFramePr>
        <p:xfrm>
          <a:off x="457200" y="404664"/>
          <a:ext cx="8229600" cy="57214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476672"/>
            <a:ext cx="8229600" cy="5649491"/>
          </a:xfrm>
        </p:spPr>
        <p:txBody>
          <a:bodyPr>
            <a:normAutofit/>
          </a:bodyPr>
          <a:lstStyle/>
          <a:p>
            <a:r>
              <a:rPr lang="kk-KZ" u="sng" dirty="0" smtClean="0"/>
              <a:t>Құн заңы </a:t>
            </a:r>
            <a:r>
              <a:rPr lang="kk-KZ" dirty="0" smtClean="0"/>
              <a:t>- өндірушілер арасындағы  байланыстарды, сондай-ақ  қоғамдық еңбекті бөлу мен ынталандыруды реттеп отырған  экономикалық заң. </a:t>
            </a:r>
          </a:p>
          <a:p>
            <a:endParaRPr lang="kk-KZ" dirty="0"/>
          </a:p>
          <a:p>
            <a:r>
              <a:rPr lang="kk-KZ" dirty="0" smtClean="0"/>
              <a:t>Бұл заңның мағынасы: тауар өндіру мен айырбастау оның қоғамдық қажетті</a:t>
            </a:r>
            <a:r>
              <a:rPr lang="en-US" dirty="0" smtClean="0"/>
              <a:t> </a:t>
            </a:r>
            <a:r>
              <a:rPr lang="kk-KZ" dirty="0" smtClean="0"/>
              <a:t>еңбек шығындарымен  (ҚҚЕШ) өлшенеді. </a:t>
            </a:r>
          </a:p>
          <a:p>
            <a:endParaRPr lang="ru-RU" dirty="0" smtClean="0"/>
          </a:p>
          <a:p>
            <a:r>
              <a:rPr lang="kk-KZ" dirty="0" smtClean="0"/>
              <a:t>Баға – құнның көрінісі. </a:t>
            </a:r>
            <a:endParaRPr lang="ru-RU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47664" y="1772816"/>
            <a:ext cx="7596336" cy="1656184"/>
          </a:xfrm>
        </p:spPr>
        <p:txBody>
          <a:bodyPr>
            <a:normAutofit/>
          </a:bodyPr>
          <a:lstStyle/>
          <a:p>
            <a:pPr algn="ctr"/>
            <a:r>
              <a:rPr lang="kk-KZ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3. Ақшаның мәні, болу тарихиы, түрлері, қызметтері және әртүрлі теориялары</a:t>
            </a:r>
            <a:endParaRPr lang="ru-RU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8226125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763688" y="15785"/>
            <a:ext cx="6172200" cy="664840"/>
          </a:xfrm>
        </p:spPr>
        <p:txBody>
          <a:bodyPr/>
          <a:lstStyle/>
          <a:p>
            <a:r>
              <a:rPr lang="kk-KZ" dirty="0" smtClean="0"/>
              <a:t>Ақшаның даму тарихы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563888" y="908720"/>
            <a:ext cx="5580112" cy="5949280"/>
          </a:xfrm>
        </p:spPr>
        <p:txBody>
          <a:bodyPr>
            <a:normAutofit fontScale="40000" lnSpcReduction="20000"/>
          </a:bodyPr>
          <a:lstStyle/>
          <a:p>
            <a:r>
              <a:rPr lang="ru-RU" sz="38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Күміс</a:t>
            </a:r>
            <a:r>
              <a:rPr lang="ru-RU" sz="3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пен алтын – </a:t>
            </a:r>
            <a:r>
              <a:rPr lang="ru-RU" sz="3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б.з.д</a:t>
            </a:r>
            <a:r>
              <a:rPr lang="ru-RU" sz="3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3 – 4 </a:t>
            </a:r>
            <a:r>
              <a:rPr lang="ru-RU" sz="3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мың</a:t>
            </a:r>
            <a:r>
              <a:rPr lang="ru-RU" sz="3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жылы</a:t>
            </a:r>
            <a:r>
              <a:rPr lang="ru-RU" sz="3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Мысырда</a:t>
            </a:r>
            <a:r>
              <a:rPr lang="ru-RU" sz="3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ақша</a:t>
            </a:r>
            <a:r>
              <a:rPr lang="ru-RU" sz="3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ретінде</a:t>
            </a:r>
            <a:r>
              <a:rPr lang="ru-RU" sz="3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қызмет</a:t>
            </a:r>
            <a:r>
              <a:rPr lang="ru-RU" sz="3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етті</a:t>
            </a:r>
            <a:r>
              <a:rPr lang="ru-RU" sz="3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3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Б.з.д</a:t>
            </a:r>
            <a:r>
              <a:rPr lang="ru-RU" sz="3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3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XII </a:t>
            </a:r>
            <a:r>
              <a:rPr lang="ru-RU" sz="3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ғасырда</a:t>
            </a:r>
            <a:r>
              <a:rPr lang="ru-RU" sz="3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төлемдер</a:t>
            </a:r>
            <a:r>
              <a:rPr lang="ru-RU" sz="3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үшін</a:t>
            </a:r>
            <a:r>
              <a:rPr lang="ru-RU" sz="3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алтын </a:t>
            </a:r>
            <a:r>
              <a:rPr lang="ru-RU" sz="3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сақиналар</a:t>
            </a:r>
            <a:r>
              <a:rPr lang="ru-RU" sz="3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пайдаланылды</a:t>
            </a:r>
            <a:r>
              <a:rPr lang="ru-RU" sz="3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3800" b="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Біз</a:t>
            </a:r>
            <a:r>
              <a:rPr lang="ru-RU" sz="38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қолданатын</a:t>
            </a:r>
            <a:r>
              <a:rPr lang="ru-RU" sz="3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«монета» (</a:t>
            </a:r>
            <a:r>
              <a:rPr lang="ru-RU" sz="3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тиын</a:t>
            </a:r>
            <a:r>
              <a:rPr lang="ru-RU" sz="3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z="3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сөзін</a:t>
            </a:r>
            <a:r>
              <a:rPr lang="ru-RU" sz="3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римдіктер</a:t>
            </a:r>
            <a:r>
              <a:rPr lang="ru-RU" sz="3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ойлап</a:t>
            </a:r>
            <a:r>
              <a:rPr lang="ru-RU" sz="3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тапты</a:t>
            </a:r>
            <a:r>
              <a:rPr lang="ru-RU" sz="3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3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Олар</a:t>
            </a:r>
            <a:r>
              <a:rPr lang="ru-RU" sz="3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ақшаны</a:t>
            </a:r>
            <a:r>
              <a:rPr lang="ru-RU" sz="3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басып</a:t>
            </a:r>
            <a:r>
              <a:rPr lang="ru-RU" sz="3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шығаратын</a:t>
            </a:r>
            <a:r>
              <a:rPr lang="ru-RU" sz="3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шеберхана</a:t>
            </a:r>
            <a:r>
              <a:rPr lang="ru-RU" sz="3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ретінде</a:t>
            </a:r>
            <a:r>
              <a:rPr lang="ru-RU" sz="3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Джуно </a:t>
            </a:r>
            <a:r>
              <a:rPr lang="ru-RU" sz="3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Монетаның</a:t>
            </a:r>
            <a:r>
              <a:rPr lang="ru-RU" sz="3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ғибадатханасын</a:t>
            </a:r>
            <a:r>
              <a:rPr lang="ru-RU" sz="3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пайдаланды</a:t>
            </a:r>
            <a:r>
              <a:rPr lang="ru-RU" sz="3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3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Кейінірек</a:t>
            </a:r>
            <a:r>
              <a:rPr lang="ru-RU" sz="3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ақша</a:t>
            </a:r>
            <a:r>
              <a:rPr lang="ru-RU" sz="3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басып</a:t>
            </a:r>
            <a:r>
              <a:rPr lang="ru-RU" sz="3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шығаратын</a:t>
            </a:r>
            <a:r>
              <a:rPr lang="ru-RU" sz="3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барлық</a:t>
            </a:r>
            <a:r>
              <a:rPr lang="ru-RU" sz="3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жер</a:t>
            </a:r>
            <a:r>
              <a:rPr lang="ru-RU" sz="3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«монета» </a:t>
            </a:r>
            <a:r>
              <a:rPr lang="ru-RU" sz="3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деген</a:t>
            </a:r>
            <a:r>
              <a:rPr lang="ru-RU" sz="3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атқа</a:t>
            </a:r>
            <a:r>
              <a:rPr lang="ru-RU" sz="3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ие</a:t>
            </a:r>
            <a:r>
              <a:rPr lang="ru-RU" sz="3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болды</a:t>
            </a:r>
            <a:r>
              <a:rPr lang="ru-RU" sz="3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3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Ағылшын</a:t>
            </a:r>
            <a:r>
              <a:rPr lang="ru-RU" sz="3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нұсқасында</a:t>
            </a:r>
            <a:r>
              <a:rPr lang="ru-RU" sz="3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бұл</a:t>
            </a:r>
            <a:r>
              <a:rPr lang="ru-RU" sz="3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сөз</a:t>
            </a:r>
            <a:r>
              <a:rPr lang="ru-RU" sz="3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lang="en-US" sz="3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mint», </a:t>
            </a:r>
            <a:r>
              <a:rPr lang="ru-RU" sz="3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ал </a:t>
            </a:r>
            <a:r>
              <a:rPr lang="ru-RU" sz="3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французша</a:t>
            </a:r>
            <a:r>
              <a:rPr lang="ru-RU" sz="3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«</a:t>
            </a:r>
            <a:r>
              <a:rPr lang="en-US" sz="3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mone</a:t>
            </a:r>
            <a:r>
              <a:rPr lang="en-US" sz="3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ru-RU" sz="3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деп</a:t>
            </a:r>
            <a:r>
              <a:rPr lang="ru-RU" sz="3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айтылады</a:t>
            </a:r>
            <a:r>
              <a:rPr lang="ru-RU" sz="3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3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Бұл</a:t>
            </a:r>
            <a:r>
              <a:rPr lang="ru-RU" sz="3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сөзден</a:t>
            </a:r>
            <a:r>
              <a:rPr lang="ru-RU" sz="3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«</a:t>
            </a:r>
            <a:r>
              <a:rPr lang="en-US" sz="3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money» </a:t>
            </a:r>
            <a:r>
              <a:rPr lang="ru-RU" sz="3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деген</a:t>
            </a:r>
            <a:r>
              <a:rPr lang="ru-RU" sz="3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сөз</a:t>
            </a:r>
            <a:r>
              <a:rPr lang="ru-RU" sz="3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шықты</a:t>
            </a:r>
            <a:r>
              <a:rPr lang="ru-RU" sz="3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3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Монеталарды</a:t>
            </a:r>
            <a:r>
              <a:rPr lang="ru-RU" sz="3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алғаш</a:t>
            </a:r>
            <a:r>
              <a:rPr lang="ru-RU" sz="3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рет</a:t>
            </a:r>
            <a:r>
              <a:rPr lang="ru-RU" sz="3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б.з</a:t>
            </a:r>
            <a:r>
              <a:rPr lang="ru-RU" sz="3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3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VIII-VII </a:t>
            </a:r>
            <a:r>
              <a:rPr lang="ru-RU" sz="3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ғасырларында</a:t>
            </a:r>
            <a:r>
              <a:rPr lang="ru-RU" sz="3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Грекияда</a:t>
            </a:r>
            <a:r>
              <a:rPr lang="ru-RU" sz="3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қолданды</a:t>
            </a:r>
            <a:r>
              <a:rPr lang="ru-RU" sz="38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3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Заманауи</a:t>
            </a:r>
            <a:r>
              <a:rPr lang="ru-RU" sz="3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адам</a:t>
            </a:r>
            <a:r>
              <a:rPr lang="ru-RU" sz="3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үшін</a:t>
            </a:r>
            <a:r>
              <a:rPr lang="ru-RU" sz="3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әдеттегі</a:t>
            </a:r>
            <a:r>
              <a:rPr lang="ru-RU" sz="3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қағаз</a:t>
            </a:r>
            <a:r>
              <a:rPr lang="ru-RU" sz="3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ақша</a:t>
            </a:r>
            <a:r>
              <a:rPr lang="ru-RU" sz="3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3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алдымен</a:t>
            </a:r>
            <a:r>
              <a:rPr lang="ru-RU" sz="3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8 </a:t>
            </a:r>
            <a:r>
              <a:rPr lang="ru-RU" sz="3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ғасырда</a:t>
            </a:r>
            <a:r>
              <a:rPr lang="ru-RU" sz="3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Қытайда</a:t>
            </a:r>
            <a:r>
              <a:rPr lang="ru-RU" sz="3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пайда</a:t>
            </a:r>
            <a:r>
              <a:rPr lang="ru-RU" sz="3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болды</a:t>
            </a:r>
            <a:r>
              <a:rPr lang="ru-RU" sz="38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3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Алайда</a:t>
            </a:r>
            <a:r>
              <a:rPr lang="ru-RU" sz="3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3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қағаз</a:t>
            </a:r>
            <a:r>
              <a:rPr lang="ru-RU" sz="3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ақша</a:t>
            </a:r>
            <a:r>
              <a:rPr lang="ru-RU" sz="3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Еуропада</a:t>
            </a:r>
            <a:r>
              <a:rPr lang="ru-RU" sz="3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тек 15-ші </a:t>
            </a:r>
            <a:r>
              <a:rPr lang="ru-RU" sz="3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ғасырда</a:t>
            </a:r>
            <a:r>
              <a:rPr lang="ru-RU" sz="3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ғана</a:t>
            </a:r>
            <a:r>
              <a:rPr lang="ru-RU" sz="3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қолданыла</a:t>
            </a:r>
            <a:r>
              <a:rPr lang="ru-RU" sz="3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бастады</a:t>
            </a:r>
            <a:r>
              <a:rPr lang="ru-RU" sz="3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Иоганн Гуттенберг </a:t>
            </a:r>
            <a:r>
              <a:rPr lang="ru-RU" sz="3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баспа</a:t>
            </a:r>
            <a:r>
              <a:rPr lang="ru-RU" sz="3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білдегін</a:t>
            </a:r>
            <a:r>
              <a:rPr lang="ru-RU" sz="3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ойлап</a:t>
            </a:r>
            <a:r>
              <a:rPr lang="ru-RU" sz="3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тапқан</a:t>
            </a:r>
            <a:r>
              <a:rPr lang="ru-RU" sz="3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кезде</a:t>
            </a:r>
            <a:r>
              <a:rPr lang="ru-RU" sz="3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3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Бірақ</a:t>
            </a:r>
            <a:r>
              <a:rPr lang="ru-RU" sz="3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алтын </a:t>
            </a:r>
            <a:r>
              <a:rPr lang="ru-RU" sz="3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өз</a:t>
            </a:r>
            <a:r>
              <a:rPr lang="ru-RU" sz="3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позицияларын</a:t>
            </a:r>
            <a:r>
              <a:rPr lang="ru-RU" sz="3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тапсыруға</a:t>
            </a:r>
            <a:r>
              <a:rPr lang="ru-RU" sz="3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асығар</a:t>
            </a:r>
            <a:r>
              <a:rPr lang="ru-RU" sz="3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емес</a:t>
            </a:r>
            <a:r>
              <a:rPr lang="ru-RU" sz="3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еді</a:t>
            </a:r>
            <a:r>
              <a:rPr lang="ru-RU" sz="3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3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қағаз</a:t>
            </a:r>
            <a:r>
              <a:rPr lang="ru-RU" sz="3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банкноталарға</a:t>
            </a:r>
            <a:r>
              <a:rPr lang="ru-RU" sz="3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Франция, Англия, Америка </a:t>
            </a:r>
            <a:r>
              <a:rPr lang="ru-RU" sz="3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Құрама</a:t>
            </a:r>
            <a:r>
              <a:rPr lang="ru-RU" sz="3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Штаттары</a:t>
            </a:r>
            <a:r>
              <a:rPr lang="ru-RU" sz="3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3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басқа</a:t>
            </a:r>
            <a:r>
              <a:rPr lang="ru-RU" sz="3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елдер</a:t>
            </a:r>
            <a:r>
              <a:rPr lang="ru-RU" sz="3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тек 17-19-шы </a:t>
            </a:r>
            <a:r>
              <a:rPr lang="ru-RU" sz="3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ғасырлар</a:t>
            </a:r>
            <a:r>
              <a:rPr lang="ru-RU" sz="3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аралығында</a:t>
            </a:r>
            <a:r>
              <a:rPr lang="ru-RU" sz="3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көшті</a:t>
            </a:r>
            <a:r>
              <a:rPr lang="ru-RU" sz="3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kk-KZ" sz="3800" b="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kk-KZ" sz="3800" b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3800" b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3800" b="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Дегенмен</a:t>
            </a:r>
            <a:r>
              <a:rPr lang="ru-RU" sz="3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ХХ </a:t>
            </a:r>
            <a:r>
              <a:rPr lang="ru-RU" sz="3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ғасырдағы</a:t>
            </a:r>
            <a:r>
              <a:rPr lang="ru-RU" sz="3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ғылыми-техникалық</a:t>
            </a:r>
            <a:r>
              <a:rPr lang="ru-RU" sz="3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революция, </a:t>
            </a:r>
            <a:r>
              <a:rPr lang="ru-RU" sz="3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ақшаның</a:t>
            </a:r>
            <a:r>
              <a:rPr lang="ru-RU" sz="3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эволюциясына</a:t>
            </a:r>
            <a:r>
              <a:rPr lang="ru-RU" sz="3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ықпал</a:t>
            </a:r>
            <a:r>
              <a:rPr lang="ru-RU" sz="3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етті</a:t>
            </a:r>
            <a:r>
              <a:rPr lang="ru-RU" sz="3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3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XIX </a:t>
            </a:r>
            <a:r>
              <a:rPr lang="ru-RU" sz="3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ғасырдағы</a:t>
            </a:r>
            <a:r>
              <a:rPr lang="ru-RU" sz="3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телеграфтың</a:t>
            </a:r>
            <a:r>
              <a:rPr lang="ru-RU" sz="3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ойлап</a:t>
            </a:r>
            <a:r>
              <a:rPr lang="ru-RU" sz="3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табылуы</a:t>
            </a:r>
            <a:r>
              <a:rPr lang="ru-RU" sz="3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3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электронды</a:t>
            </a:r>
            <a:r>
              <a:rPr lang="ru-RU" sz="3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ақшаның</a:t>
            </a:r>
            <a:r>
              <a:rPr lang="ru-RU" sz="3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дүниеге</a:t>
            </a:r>
            <a:r>
              <a:rPr lang="ru-RU" sz="3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келуіне</a:t>
            </a:r>
            <a:r>
              <a:rPr lang="ru-RU" sz="3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себепкер</a:t>
            </a:r>
            <a:r>
              <a:rPr lang="ru-RU" sz="3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болды</a:t>
            </a:r>
            <a:r>
              <a:rPr lang="ru-RU" sz="3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3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Ол</a:t>
            </a:r>
            <a:r>
              <a:rPr lang="ru-RU" sz="3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ақша</a:t>
            </a:r>
            <a:r>
              <a:rPr lang="ru-RU" sz="3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айналымының</a:t>
            </a:r>
            <a:r>
              <a:rPr lang="ru-RU" sz="3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даму </a:t>
            </a:r>
            <a:r>
              <a:rPr lang="ru-RU" sz="3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серпілісіне</a:t>
            </a:r>
            <a:r>
              <a:rPr lang="ru-RU" sz="3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үлкен</a:t>
            </a:r>
            <a:r>
              <a:rPr lang="ru-RU" sz="3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үлес</a:t>
            </a:r>
            <a:r>
              <a:rPr lang="ru-RU" sz="3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қосты</a:t>
            </a:r>
            <a:r>
              <a:rPr lang="ru-RU" sz="3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ХХ </a:t>
            </a:r>
            <a:r>
              <a:rPr lang="ru-RU" sz="3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ғасырдың</a:t>
            </a:r>
            <a:r>
              <a:rPr lang="ru-RU" sz="3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басында</a:t>
            </a:r>
            <a:r>
              <a:rPr lang="ru-RU" sz="3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банк </a:t>
            </a:r>
            <a:r>
              <a:rPr lang="ru-RU" sz="3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аударымдарының</a:t>
            </a:r>
            <a:r>
              <a:rPr lang="ru-RU" sz="3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80% -ы телеграф </a:t>
            </a:r>
            <a:r>
              <a:rPr lang="ru-RU" sz="3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арқылы</a:t>
            </a:r>
            <a:r>
              <a:rPr lang="ru-RU" sz="3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жасалды</a:t>
            </a:r>
            <a:r>
              <a:rPr lang="ru-RU" sz="3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ru-RU" dirty="0"/>
          </a:p>
          <a:p>
            <a:r>
              <a:rPr lang="ru-RU" dirty="0"/>
              <a:t/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20146"/>
            <a:ext cx="3355399" cy="1728192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886810"/>
            <a:ext cx="3355399" cy="1942893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49" y="2650232"/>
            <a:ext cx="3350650" cy="22223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098844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404664"/>
            <a:ext cx="8229600" cy="3888431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kk-KZ" b="1" dirty="0" smtClean="0"/>
              <a:t>Ақша</a:t>
            </a:r>
            <a:r>
              <a:rPr lang="kk-KZ" dirty="0" smtClean="0"/>
              <a:t> бұл жалпылама эквиваленттік рөл атқаратын ерекше тауар. Кез келген тауар өзінің құнын ақшамен көрсетеді. </a:t>
            </a:r>
          </a:p>
          <a:p>
            <a:pPr marL="0" indent="0">
              <a:buNone/>
            </a:pPr>
            <a:r>
              <a:rPr lang="ru-MD" b="1" dirty="0" err="1" smtClean="0"/>
              <a:t>Ақшаға</a:t>
            </a:r>
            <a:r>
              <a:rPr lang="ru-MD" b="1" dirty="0" smtClean="0"/>
              <a:t> </a:t>
            </a:r>
            <a:r>
              <a:rPr lang="ru-MD" b="1" dirty="0" err="1" smtClean="0"/>
              <a:t>бірнеше</a:t>
            </a:r>
            <a:r>
              <a:rPr lang="ru-MD" b="1" dirty="0" smtClean="0"/>
              <a:t> </a:t>
            </a:r>
            <a:r>
              <a:rPr lang="ru-MD" b="1" dirty="0" err="1" smtClean="0"/>
              <a:t>қасиеттер</a:t>
            </a:r>
            <a:r>
              <a:rPr lang="ru-MD" b="1" dirty="0" smtClean="0"/>
              <a:t> </a:t>
            </a:r>
            <a:r>
              <a:rPr lang="ru-MD" b="1" dirty="0" err="1" smtClean="0"/>
              <a:t>тән</a:t>
            </a:r>
            <a:r>
              <a:rPr lang="ru-MD" b="1" dirty="0" smtClean="0"/>
              <a:t>:</a:t>
            </a:r>
            <a:endParaRPr lang="ru-RU" dirty="0" smtClean="0"/>
          </a:p>
          <a:p>
            <a:pPr lvl="0"/>
            <a:r>
              <a:rPr lang="ru-MD" dirty="0" err="1" smtClean="0"/>
              <a:t>Біртектілігі</a:t>
            </a:r>
            <a:r>
              <a:rPr lang="ru-MD" dirty="0" smtClean="0"/>
              <a:t> </a:t>
            </a:r>
            <a:r>
              <a:rPr lang="ru-MD" dirty="0" err="1" smtClean="0"/>
              <a:t>және сапалылығы </a:t>
            </a:r>
            <a:r>
              <a:rPr lang="ru-MD" dirty="0" smtClean="0"/>
              <a:t>(</a:t>
            </a:r>
            <a:r>
              <a:rPr lang="ru-MD" dirty="0" err="1" smtClean="0"/>
              <a:t>жасанды</a:t>
            </a:r>
            <a:r>
              <a:rPr lang="ru-MD" dirty="0" smtClean="0"/>
              <a:t> </a:t>
            </a:r>
            <a:r>
              <a:rPr lang="ru-MD" dirty="0" err="1" smtClean="0"/>
              <a:t>ақша жасау</a:t>
            </a:r>
            <a:r>
              <a:rPr lang="ru-MD" dirty="0" smtClean="0"/>
              <a:t> </a:t>
            </a:r>
            <a:r>
              <a:rPr lang="ru-MD" dirty="0" err="1" smtClean="0"/>
              <a:t>өте қиынға соғады</a:t>
            </a:r>
            <a:r>
              <a:rPr lang="ru-MD" dirty="0" smtClean="0"/>
              <a:t>).</a:t>
            </a:r>
            <a:endParaRPr lang="ru-RU" dirty="0" smtClean="0"/>
          </a:p>
          <a:p>
            <a:pPr lvl="0"/>
            <a:r>
              <a:rPr lang="ru-MD" dirty="0" err="1" smtClean="0"/>
              <a:t>Пайдалануға өте ыңғайлы</a:t>
            </a:r>
            <a:endParaRPr lang="ru-RU" dirty="0" smtClean="0"/>
          </a:p>
          <a:p>
            <a:r>
              <a:rPr lang="ru-MD" dirty="0" err="1" smtClean="0"/>
              <a:t>Мүлтіксіз сақталынуы</a:t>
            </a:r>
            <a:endParaRPr lang="ru-RU" dirty="0" smtClean="0"/>
          </a:p>
          <a:p>
            <a:r>
              <a:rPr lang="kk-KZ" dirty="0" smtClean="0"/>
              <a:t>Оның қандай да бір болсын  пропорцияда бөліне алатын ерекшелігі.</a:t>
            </a:r>
            <a:endParaRPr lang="ru-RU" dirty="0" smtClean="0"/>
          </a:p>
          <a:p>
            <a:endParaRPr lang="ru-RU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4293096"/>
            <a:ext cx="6624736" cy="21751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одержимое 3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3757211329"/>
              </p:ext>
            </p:extLst>
          </p:nvPr>
        </p:nvGraphicFramePr>
        <p:xfrm>
          <a:off x="457200" y="260648"/>
          <a:ext cx="8229600" cy="586551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19256" cy="2506290"/>
          </a:xfrm>
        </p:spPr>
        <p:txBody>
          <a:bodyPr>
            <a:normAutofit fontScale="90000"/>
          </a:bodyPr>
          <a:lstStyle/>
          <a:p>
            <a:r>
              <a:rPr lang="kk-KZ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Қазіргі экономикада тауарлар мен қызметтер үшін төлемдер үш әдіс арқылы жүзеге асады</a:t>
            </a:r>
            <a:r>
              <a:rPr lang="kk-KZ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br>
              <a:rPr lang="kk-KZ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kk-K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қолма-қол ақша беру арқылы</a:t>
            </a:r>
            <a:br>
              <a:rPr lang="kk-K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kk-K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банктегі есепте жазу арқылы</a:t>
            </a:r>
            <a:br>
              <a:rPr lang="kk-K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kk-K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бір тұлғаның екінші бір тұлғаға берешек екендігін куәландыратын құжаттар арқылы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2339752" y="4581128"/>
            <a:ext cx="5585048" cy="1892824"/>
          </a:xfrm>
        </p:spPr>
        <p:txBody>
          <a:bodyPr/>
          <a:lstStyle/>
          <a:p>
            <a:r>
              <a:rPr lang="kk-KZ" dirty="0" smtClean="0"/>
              <a:t>Төлем құралдары:</a:t>
            </a:r>
          </a:p>
          <a:p>
            <a:pPr marL="0" indent="0">
              <a:buNone/>
            </a:pPr>
            <a:r>
              <a:rPr lang="kk-KZ" dirty="0" smtClean="0"/>
              <a:t>1. Қолма қол ақшалар</a:t>
            </a:r>
          </a:p>
          <a:p>
            <a:pPr marL="0" indent="0">
              <a:buNone/>
            </a:pPr>
            <a:r>
              <a:rPr lang="kk-KZ" dirty="0" smtClean="0"/>
              <a:t>2. Чектер, ағымдық есептер</a:t>
            </a:r>
          </a:p>
          <a:p>
            <a:pPr marL="0" indent="0">
              <a:buNone/>
            </a:pPr>
            <a:r>
              <a:rPr lang="kk-KZ" dirty="0" smtClean="0"/>
              <a:t>3. Қарыз ақшалар</a:t>
            </a: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2362" y="2902260"/>
            <a:ext cx="2232248" cy="1359281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36096" y="2902261"/>
            <a:ext cx="3104666" cy="1359281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9512" y="2894610"/>
            <a:ext cx="2461364" cy="1353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255319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Эркер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Эркер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Эркер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248</TotalTime>
  <Words>467</Words>
  <Application>Microsoft Office PowerPoint</Application>
  <PresentationFormat>Экран (4:3)</PresentationFormat>
  <Paragraphs>50</Paragraphs>
  <Slides>16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2" baseType="lpstr">
      <vt:lpstr>Arial</vt:lpstr>
      <vt:lpstr>Century Schoolbook</vt:lpstr>
      <vt:lpstr>Times New Roman</vt:lpstr>
      <vt:lpstr>Wingdings</vt:lpstr>
      <vt:lpstr>Wingdings 2</vt:lpstr>
      <vt:lpstr>Эркер</vt:lpstr>
      <vt:lpstr>Презентация PowerPoint</vt:lpstr>
      <vt:lpstr>1. Нарықтық шаруашылықтың негізгі белгілері. Натуралды және тауарлы шаруашылық</vt:lpstr>
      <vt:lpstr>Қоғамдық шаруашылықтың нысаны – адамдардың шаруашылық қызметін ұйымдастырудың белгілі бір тәсілі.  Қоғамдық шаруашылықты жүргізудің 2 әдісі бар</vt:lpstr>
      <vt:lpstr>Натуралды шаруашылық – қоғамның тек өз қажеттіліктері үшін ғана қажетті өнімдердің жиынтығын өндірумен айналысатын тұйық шаруашылық.   Натуралды шаруашылықтың негізгі сипатты белгілері: - экономикалық қатынастар жүйесінің тұйықтылығы; - әмбебап қол еңбегіне негізделген өндірістің орын алуы; - қоғамдық еңбек бөлінісінің жоқ болуы; - өндіріс пен тұтынудың арасында тікелей экономикалық байланыстардың орын алуы; - еңбек өнімдерінің айырбасқа түспеуі. </vt:lpstr>
      <vt:lpstr>Тауарлы шаруашылық – өнімдердің жеке тұтыну үшін емес, олардың айырбастау және сату үшін өндірілуін сипаттайтын шаруашылықтың дамыған түрі.  Тауарлы шаруашылықтың негізгі сипатты белгілері: - экономикалық қатынастар жүйесінің ашықтылығы; - қоғамдық еңбек бөлінісінің дамуы; - тауарлар айырбасының орын алуы; - еңбектің мамандандырылуы; - өндіріс пен тұтынудың арасындағы жанама экономикалық байланыстардың орын алуы; - еңбек өнімдері нарыққа сату немесе айырбас үшін түседі және содан кейін тұтынылады. </vt:lpstr>
      <vt:lpstr>2. Тауардың мәні, қасиеттері, формалары және әртүрлі теориялары</vt:lpstr>
      <vt:lpstr>Тауар -бұл сатуға арналған және айырбас үшін өндірілген адам іс-әрекетінің нәтижесі. </vt:lpstr>
      <vt:lpstr>Тауардың екі қасиеті бар:</vt:lpstr>
      <vt:lpstr>Тауардың  қасиеттері оны  өндіруге жұмсалған еңбектің екі жақты сипатына байланысты: </vt:lpstr>
      <vt:lpstr>Презентация PowerPoint</vt:lpstr>
      <vt:lpstr>Презентация PowerPoint</vt:lpstr>
      <vt:lpstr>3. Ақшаның мәні, болу тарихиы, түрлері, қызметтері және әртүрлі теориялары</vt:lpstr>
      <vt:lpstr>Ақшаның даму тарихы</vt:lpstr>
      <vt:lpstr>Презентация PowerPoint</vt:lpstr>
      <vt:lpstr>Презентация PowerPoint</vt:lpstr>
      <vt:lpstr>Қазіргі экономикада тауарлар мен қызметтер үшін төлемдер үш әдіс арқылы жүзеге асады: - қолма-қол ақша беру арқылы - банктегі есепте жазу арқылы - бір тұлғаның екінші бір тұлғаға берешек екендігін куәландыратын құжаттар арқылы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Admin</dc:creator>
  <cp:lastModifiedBy>Асем Бухатова</cp:lastModifiedBy>
  <cp:revision>30</cp:revision>
  <dcterms:created xsi:type="dcterms:W3CDTF">2015-02-14T09:06:12Z</dcterms:created>
  <dcterms:modified xsi:type="dcterms:W3CDTF">2021-12-04T10:14:51Z</dcterms:modified>
</cp:coreProperties>
</file>